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0" r:id="rId3"/>
    <p:sldId id="262" r:id="rId4"/>
    <p:sldId id="257" r:id="rId5"/>
    <p:sldId id="264" r:id="rId6"/>
    <p:sldId id="268" r:id="rId7"/>
    <p:sldId id="270" r:id="rId8"/>
    <p:sldId id="263" r:id="rId9"/>
    <p:sldId id="261" r:id="rId10"/>
    <p:sldId id="267" r:id="rId11"/>
    <p:sldId id="269" r:id="rId12"/>
    <p:sldId id="256" r:id="rId13"/>
    <p:sldId id="258"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9" autoAdjust="0"/>
    <p:restoredTop sz="94660"/>
  </p:normalViewPr>
  <p:slideViewPr>
    <p:cSldViewPr snapToGrid="0">
      <p:cViewPr varScale="1">
        <p:scale>
          <a:sx n="76" d="100"/>
          <a:sy n="76" d="100"/>
        </p:scale>
        <p:origin x="12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09DE4-4BA4-4743-9DDC-60CD3D10B2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606D26-AB9E-400C-84DF-900190C20A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F3EA21-36E7-46EC-BCE0-994C522D1256}"/>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5" name="Footer Placeholder 4">
            <a:extLst>
              <a:ext uri="{FF2B5EF4-FFF2-40B4-BE49-F238E27FC236}">
                <a16:creationId xmlns:a16="http://schemas.microsoft.com/office/drawing/2014/main" id="{1EF8EB4B-D50C-4141-B8AA-0B88245F17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2253AB-4ED3-4621-A8BB-AFAB27F27326}"/>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412170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082EB-3D65-441A-8153-5052BE41BD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E06386-4D4E-4EDA-BE8B-BF3F67035F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9E340E-8275-49CD-B875-EEB60C2B78C0}"/>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5" name="Footer Placeholder 4">
            <a:extLst>
              <a:ext uri="{FF2B5EF4-FFF2-40B4-BE49-F238E27FC236}">
                <a16:creationId xmlns:a16="http://schemas.microsoft.com/office/drawing/2014/main" id="{B3E0CC1A-774E-4F43-BC71-5A50BA150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81099A-392B-468A-B47F-81B93642A881}"/>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3756420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E853EE-183E-4D36-AA89-FDA4EB13520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8D744A-0A8F-465B-89CE-F70F440C83A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37E48F-ABC9-431D-9088-3B45F4F69028}"/>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5" name="Footer Placeholder 4">
            <a:extLst>
              <a:ext uri="{FF2B5EF4-FFF2-40B4-BE49-F238E27FC236}">
                <a16:creationId xmlns:a16="http://schemas.microsoft.com/office/drawing/2014/main" id="{250E4612-8277-48F7-8BCB-3373656331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E9D3AB-C004-4060-8419-CD13AE58339D}"/>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3868994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EBDBD-7F6E-4BD5-9247-FF16A50FE3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959F6A-C3EF-4D46-A7AD-7D78C15A0E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4B4B98-2947-45ED-A06F-70CB2B15819E}"/>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5" name="Footer Placeholder 4">
            <a:extLst>
              <a:ext uri="{FF2B5EF4-FFF2-40B4-BE49-F238E27FC236}">
                <a16:creationId xmlns:a16="http://schemas.microsoft.com/office/drawing/2014/main" id="{BB021416-ADC6-4B75-B117-4D7BE8BD57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D40F24-0726-4795-970C-5C0E20878F88}"/>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1126716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B5B0-299F-4B8A-BDAD-1057EF3960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E11315-8711-4B87-8D00-6ACE69D7D3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856D3A-A823-48CE-837E-6B3BB71DC69B}"/>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5" name="Footer Placeholder 4">
            <a:extLst>
              <a:ext uri="{FF2B5EF4-FFF2-40B4-BE49-F238E27FC236}">
                <a16:creationId xmlns:a16="http://schemas.microsoft.com/office/drawing/2014/main" id="{AE44707F-8679-4F4A-BFFD-6DC02C0F9B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2D1807-BB7E-45F8-8594-A69487228BF5}"/>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910127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7A0BC-D1CA-4434-B9B2-E84ACB1682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850CB2-F2B1-4C3E-8CF2-EC2C6F9BBF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233C81-57B3-4951-B487-4B263FFBE5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F76B2E-8CA6-4C76-AF80-36BA2385493D}"/>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6" name="Footer Placeholder 5">
            <a:extLst>
              <a:ext uri="{FF2B5EF4-FFF2-40B4-BE49-F238E27FC236}">
                <a16:creationId xmlns:a16="http://schemas.microsoft.com/office/drawing/2014/main" id="{524CC7D0-483A-4D15-AD09-D82406AF32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6F2F8C-F447-41C5-9F87-88043AF34C57}"/>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962952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EB998-E489-42B4-83EB-8B5B153F7B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C436DA-1482-4B22-8286-241E4F973F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65A43F-783A-4291-81A0-27D5B2EA55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9E3301-7412-4D82-BD31-3100EF770F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2C513F-9259-4189-810B-4C514171E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870D4D-0D75-4D72-B994-B65F84C52498}"/>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8" name="Footer Placeholder 7">
            <a:extLst>
              <a:ext uri="{FF2B5EF4-FFF2-40B4-BE49-F238E27FC236}">
                <a16:creationId xmlns:a16="http://schemas.microsoft.com/office/drawing/2014/main" id="{A5F67C76-694B-46F7-AE67-DEC302C5300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CA5FB7-39C5-4BE1-AFE0-6E7387B6D33D}"/>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1135773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523D1-17F9-4DF4-9F4A-131CF3B922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75AA1-257F-4C31-9E6B-8B570F0FA597}"/>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4" name="Footer Placeholder 3">
            <a:extLst>
              <a:ext uri="{FF2B5EF4-FFF2-40B4-BE49-F238E27FC236}">
                <a16:creationId xmlns:a16="http://schemas.microsoft.com/office/drawing/2014/main" id="{4F9B9617-0D5A-4560-B85C-68655D9295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BFAC80-10A2-400F-894E-4760CD544A1A}"/>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1227880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B23AF8-0C24-4F29-9F9B-FB9FAF0FE989}"/>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3" name="Footer Placeholder 2">
            <a:extLst>
              <a:ext uri="{FF2B5EF4-FFF2-40B4-BE49-F238E27FC236}">
                <a16:creationId xmlns:a16="http://schemas.microsoft.com/office/drawing/2014/main" id="{BD5B940B-DF6E-42CE-B056-1FDE69EC1A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EE8742-79E7-4343-9407-93E273E2A429}"/>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527492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537FD-EF41-43A5-AA2E-1D36C67940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70B8F5-9E01-4F26-9A7E-794C14A136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3109BB-D616-4463-A89C-182CB2F9C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BC743C-4597-4941-A8FD-80EE53DCD164}"/>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6" name="Footer Placeholder 5">
            <a:extLst>
              <a:ext uri="{FF2B5EF4-FFF2-40B4-BE49-F238E27FC236}">
                <a16:creationId xmlns:a16="http://schemas.microsoft.com/office/drawing/2014/main" id="{E768204C-06DA-4678-9116-D069EB8D41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51A326-9770-40BC-BB0A-30DBFCEB5D97}"/>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1633183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5A760-00CD-4CC9-91C3-0606EE863E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27961E-EFB5-4F35-86C0-38377B1A49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A1CC1E-FB6C-404D-BBCE-22DA0BAB48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E9D81F-1731-4AD0-A78B-D9BD0AF14639}"/>
              </a:ext>
            </a:extLst>
          </p:cNvPr>
          <p:cNvSpPr>
            <a:spLocks noGrp="1"/>
          </p:cNvSpPr>
          <p:nvPr>
            <p:ph type="dt" sz="half" idx="10"/>
          </p:nvPr>
        </p:nvSpPr>
        <p:spPr/>
        <p:txBody>
          <a:bodyPr/>
          <a:lstStyle/>
          <a:p>
            <a:fld id="{EB2C204C-1BC9-45E5-8CC9-3BD3C17F62E1}" type="datetimeFigureOut">
              <a:rPr lang="en-US" smtClean="0"/>
              <a:t>3/16/2021</a:t>
            </a:fld>
            <a:endParaRPr lang="en-US"/>
          </a:p>
        </p:txBody>
      </p:sp>
      <p:sp>
        <p:nvSpPr>
          <p:cNvPr id="6" name="Footer Placeholder 5">
            <a:extLst>
              <a:ext uri="{FF2B5EF4-FFF2-40B4-BE49-F238E27FC236}">
                <a16:creationId xmlns:a16="http://schemas.microsoft.com/office/drawing/2014/main" id="{E33E540A-3A86-47AE-A8EB-6F30062CFA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560FB4-9EFC-44DE-B530-6530EA89240F}"/>
              </a:ext>
            </a:extLst>
          </p:cNvPr>
          <p:cNvSpPr>
            <a:spLocks noGrp="1"/>
          </p:cNvSpPr>
          <p:nvPr>
            <p:ph type="sldNum" sz="quarter" idx="12"/>
          </p:nvPr>
        </p:nvSpPr>
        <p:spPr/>
        <p:txBody>
          <a:bodyPr/>
          <a:lstStyle/>
          <a:p>
            <a:fld id="{294BFE33-E548-455B-AB43-9938E18EF8E1}" type="slidenum">
              <a:rPr lang="en-US" smtClean="0"/>
              <a:t>‹#›</a:t>
            </a:fld>
            <a:endParaRPr lang="en-US"/>
          </a:p>
        </p:txBody>
      </p:sp>
    </p:spTree>
    <p:extLst>
      <p:ext uri="{BB962C8B-B14F-4D97-AF65-F5344CB8AC3E}">
        <p14:creationId xmlns:p14="http://schemas.microsoft.com/office/powerpoint/2010/main" val="1385292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79C7C2-1636-422B-B518-D140F0B03B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8B0E46-CE5B-46E0-852B-B4250C0E1B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14A65C-FDE3-4794-8B5D-8F163A5856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C204C-1BC9-45E5-8CC9-3BD3C17F62E1}" type="datetimeFigureOut">
              <a:rPr lang="en-US" smtClean="0"/>
              <a:t>3/16/2021</a:t>
            </a:fld>
            <a:endParaRPr lang="en-US"/>
          </a:p>
        </p:txBody>
      </p:sp>
      <p:sp>
        <p:nvSpPr>
          <p:cNvPr id="5" name="Footer Placeholder 4">
            <a:extLst>
              <a:ext uri="{FF2B5EF4-FFF2-40B4-BE49-F238E27FC236}">
                <a16:creationId xmlns:a16="http://schemas.microsoft.com/office/drawing/2014/main" id="{E8343D50-D612-456F-9573-A674D7FC7F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D0CE41-68B6-4E41-8119-DD69444F85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BFE33-E548-455B-AB43-9938E18EF8E1}" type="slidenum">
              <a:rPr lang="en-US" smtClean="0"/>
              <a:t>‹#›</a:t>
            </a:fld>
            <a:endParaRPr lang="en-US"/>
          </a:p>
        </p:txBody>
      </p:sp>
    </p:spTree>
    <p:extLst>
      <p:ext uri="{BB962C8B-B14F-4D97-AF65-F5344CB8AC3E}">
        <p14:creationId xmlns:p14="http://schemas.microsoft.com/office/powerpoint/2010/main" val="1279206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2240E-0FEB-4F9A-A1BA-A15B29C89AE2}"/>
              </a:ext>
            </a:extLst>
          </p:cNvPr>
          <p:cNvSpPr>
            <a:spLocks noGrp="1"/>
          </p:cNvSpPr>
          <p:nvPr>
            <p:ph type="title"/>
          </p:nvPr>
        </p:nvSpPr>
        <p:spPr>
          <a:xfrm>
            <a:off x="838200" y="2607993"/>
            <a:ext cx="10515600" cy="1325563"/>
          </a:xfrm>
        </p:spPr>
        <p:txBody>
          <a:bodyPr/>
          <a:lstStyle/>
          <a:p>
            <a:pPr algn="ctr"/>
            <a:r>
              <a:rPr lang="en-US" b="1" dirty="0"/>
              <a:t>Proposition F Changes – 2021-2022</a:t>
            </a:r>
          </a:p>
        </p:txBody>
      </p:sp>
    </p:spTree>
    <p:extLst>
      <p:ext uri="{BB962C8B-B14F-4D97-AF65-F5344CB8AC3E}">
        <p14:creationId xmlns:p14="http://schemas.microsoft.com/office/powerpoint/2010/main" val="1194135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A7812-41AF-4277-945E-E6548A4B2335}"/>
              </a:ext>
            </a:extLst>
          </p:cNvPr>
          <p:cNvSpPr>
            <a:spLocks noGrp="1"/>
          </p:cNvSpPr>
          <p:nvPr>
            <p:ph type="title"/>
          </p:nvPr>
        </p:nvSpPr>
        <p:spPr>
          <a:xfrm>
            <a:off x="380580" y="365125"/>
            <a:ext cx="11722520" cy="1325563"/>
          </a:xfrm>
        </p:spPr>
        <p:txBody>
          <a:bodyPr>
            <a:normAutofit/>
          </a:bodyPr>
          <a:lstStyle/>
          <a:p>
            <a:r>
              <a:rPr lang="en-US" sz="3800" b="1" u="sng" dirty="0"/>
              <a:t>Annual Business Registration Fee Breakdown – General Fee</a:t>
            </a:r>
          </a:p>
        </p:txBody>
      </p:sp>
      <p:sp>
        <p:nvSpPr>
          <p:cNvPr id="3" name="Content Placeholder 2">
            <a:extLst>
              <a:ext uri="{FF2B5EF4-FFF2-40B4-BE49-F238E27FC236}">
                <a16:creationId xmlns:a16="http://schemas.microsoft.com/office/drawing/2014/main" id="{20EBB490-D1B6-46EA-9445-BC088D0B7027}"/>
              </a:ext>
            </a:extLst>
          </p:cNvPr>
          <p:cNvSpPr>
            <a:spLocks noGrp="1"/>
          </p:cNvSpPr>
          <p:nvPr>
            <p:ph idx="1"/>
          </p:nvPr>
        </p:nvSpPr>
        <p:spPr>
          <a:xfrm>
            <a:off x="596661" y="1690689"/>
            <a:ext cx="3232390" cy="779462"/>
          </a:xfrm>
        </p:spPr>
        <p:txBody>
          <a:bodyPr/>
          <a:lstStyle/>
          <a:p>
            <a:pPr marL="0" indent="0">
              <a:buNone/>
            </a:pPr>
            <a:r>
              <a:rPr lang="en-US" b="1" dirty="0"/>
              <a:t>Pre July 1, 2021</a:t>
            </a:r>
          </a:p>
          <a:p>
            <a:pPr marL="0" indent="0">
              <a:buNone/>
            </a:pPr>
            <a:endParaRPr lang="en-US" dirty="0"/>
          </a:p>
        </p:txBody>
      </p:sp>
      <p:sp>
        <p:nvSpPr>
          <p:cNvPr id="4" name="Content Placeholder 2">
            <a:extLst>
              <a:ext uri="{FF2B5EF4-FFF2-40B4-BE49-F238E27FC236}">
                <a16:creationId xmlns:a16="http://schemas.microsoft.com/office/drawing/2014/main" id="{22826CD8-BE74-4B28-BDC8-CB0F35F70D2D}"/>
              </a:ext>
            </a:extLst>
          </p:cNvPr>
          <p:cNvSpPr txBox="1">
            <a:spLocks/>
          </p:cNvSpPr>
          <p:nvPr/>
        </p:nvSpPr>
        <p:spPr>
          <a:xfrm>
            <a:off x="6528759" y="1690689"/>
            <a:ext cx="3523292" cy="7794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Post July 1, 2021*</a:t>
            </a:r>
          </a:p>
        </p:txBody>
      </p:sp>
      <p:graphicFrame>
        <p:nvGraphicFramePr>
          <p:cNvPr id="5" name="Table 4">
            <a:extLst>
              <a:ext uri="{FF2B5EF4-FFF2-40B4-BE49-F238E27FC236}">
                <a16:creationId xmlns:a16="http://schemas.microsoft.com/office/drawing/2014/main" id="{82CDFCFF-85CF-4B79-8224-B105A2AE910D}"/>
              </a:ext>
            </a:extLst>
          </p:cNvPr>
          <p:cNvGraphicFramePr>
            <a:graphicFrameLocks noGrp="1"/>
          </p:cNvGraphicFramePr>
          <p:nvPr>
            <p:extLst>
              <p:ext uri="{D42A27DB-BD31-4B8C-83A1-F6EECF244321}">
                <p14:modId xmlns:p14="http://schemas.microsoft.com/office/powerpoint/2010/main" val="905201033"/>
              </p:ext>
            </p:extLst>
          </p:nvPr>
        </p:nvGraphicFramePr>
        <p:xfrm>
          <a:off x="380580" y="2470151"/>
          <a:ext cx="5372519" cy="3581395"/>
        </p:xfrm>
        <a:graphic>
          <a:graphicData uri="http://schemas.openxmlformats.org/drawingml/2006/table">
            <a:tbl>
              <a:tblPr firstRow="1" firstCol="1" bandRow="1">
                <a:tableStyleId>{5C22544A-7EE6-4342-B048-85BDC9FD1C3A}</a:tableStyleId>
              </a:tblPr>
              <a:tblGrid>
                <a:gridCol w="3165769">
                  <a:extLst>
                    <a:ext uri="{9D8B030D-6E8A-4147-A177-3AD203B41FA5}">
                      <a16:colId xmlns:a16="http://schemas.microsoft.com/office/drawing/2014/main" val="2350290769"/>
                    </a:ext>
                  </a:extLst>
                </a:gridCol>
                <a:gridCol w="2206750">
                  <a:extLst>
                    <a:ext uri="{9D8B030D-6E8A-4147-A177-3AD203B41FA5}">
                      <a16:colId xmlns:a16="http://schemas.microsoft.com/office/drawing/2014/main" val="3884724771"/>
                    </a:ext>
                  </a:extLst>
                </a:gridCol>
              </a:tblGrid>
              <a:tr h="487070">
                <a:tc>
                  <a:txBody>
                    <a:bodyPr/>
                    <a:lstStyle/>
                    <a:p>
                      <a:pPr marL="0" marR="0">
                        <a:lnSpc>
                          <a:spcPct val="107000"/>
                        </a:lnSpc>
                        <a:spcBef>
                          <a:spcPts val="0"/>
                        </a:spcBef>
                        <a:spcAft>
                          <a:spcPts val="800"/>
                        </a:spcAft>
                      </a:pPr>
                      <a:r>
                        <a:rPr lang="en-US" sz="1100" dirty="0">
                          <a:effectLst/>
                        </a:rPr>
                        <a:t>San Francisco Gross Receipts for the Immediately Preceding Tax Year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800"/>
                        </a:spcAft>
                      </a:pPr>
                      <a:r>
                        <a:rPr lang="en-US" sz="1100" dirty="0">
                          <a:effectLst/>
                        </a:rPr>
                        <a:t>Annual Registration Fee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9294002"/>
                  </a:ext>
                </a:extLst>
              </a:tr>
              <a:tr h="238025">
                <a:tc>
                  <a:txBody>
                    <a:bodyPr/>
                    <a:lstStyle/>
                    <a:p>
                      <a:pPr marL="0" marR="0">
                        <a:lnSpc>
                          <a:spcPct val="107000"/>
                        </a:lnSpc>
                        <a:spcBef>
                          <a:spcPts val="0"/>
                        </a:spcBef>
                        <a:spcAft>
                          <a:spcPts val="800"/>
                        </a:spcAft>
                      </a:pPr>
                      <a:r>
                        <a:rPr lang="en-US" sz="1100">
                          <a:solidFill>
                            <a:schemeClr val="tx1"/>
                          </a:solidFill>
                          <a:effectLst/>
                        </a:rPr>
                        <a:t>$0 to $100,000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$90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55095729"/>
                  </a:ext>
                </a:extLst>
              </a:tr>
              <a:tr h="238025">
                <a:tc>
                  <a:txBody>
                    <a:bodyPr/>
                    <a:lstStyle/>
                    <a:p>
                      <a:pPr marL="0" marR="0">
                        <a:lnSpc>
                          <a:spcPct val="107000"/>
                        </a:lnSpc>
                        <a:spcBef>
                          <a:spcPts val="0"/>
                        </a:spcBef>
                        <a:spcAft>
                          <a:spcPts val="800"/>
                        </a:spcAft>
                      </a:pPr>
                      <a:r>
                        <a:rPr lang="en-US" sz="1100">
                          <a:solidFill>
                            <a:schemeClr val="tx1"/>
                          </a:solidFill>
                          <a:effectLst/>
                        </a:rPr>
                        <a:t>$100,001 to $250,000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$150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45466853"/>
                  </a:ext>
                </a:extLst>
              </a:tr>
              <a:tr h="238025">
                <a:tc>
                  <a:txBody>
                    <a:bodyPr/>
                    <a:lstStyle/>
                    <a:p>
                      <a:pPr marL="0" marR="0">
                        <a:lnSpc>
                          <a:spcPct val="107000"/>
                        </a:lnSpc>
                        <a:spcBef>
                          <a:spcPts val="0"/>
                        </a:spcBef>
                        <a:spcAft>
                          <a:spcPts val="800"/>
                        </a:spcAft>
                      </a:pPr>
                      <a:r>
                        <a:rPr lang="en-US" sz="1100">
                          <a:solidFill>
                            <a:schemeClr val="tx1"/>
                          </a:solidFill>
                          <a:effectLst/>
                        </a:rPr>
                        <a:t>$250,001 to $500,000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$250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90107859"/>
                  </a:ext>
                </a:extLst>
              </a:tr>
              <a:tr h="238025">
                <a:tc>
                  <a:txBody>
                    <a:bodyPr/>
                    <a:lstStyle/>
                    <a:p>
                      <a:pPr marL="0" marR="0">
                        <a:lnSpc>
                          <a:spcPct val="107000"/>
                        </a:lnSpc>
                        <a:spcBef>
                          <a:spcPts val="0"/>
                        </a:spcBef>
                        <a:spcAft>
                          <a:spcPts val="800"/>
                        </a:spcAft>
                      </a:pPr>
                      <a:r>
                        <a:rPr lang="en-US" sz="1100">
                          <a:solidFill>
                            <a:schemeClr val="tx1"/>
                          </a:solidFill>
                          <a:effectLst/>
                        </a:rPr>
                        <a:t>$500,001 to $750,000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$500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0284504"/>
                  </a:ext>
                </a:extLst>
              </a:tr>
              <a:tr h="238025">
                <a:tc>
                  <a:txBody>
                    <a:bodyPr/>
                    <a:lstStyle/>
                    <a:p>
                      <a:pPr marL="0" marR="0">
                        <a:lnSpc>
                          <a:spcPct val="107000"/>
                        </a:lnSpc>
                        <a:spcBef>
                          <a:spcPts val="0"/>
                        </a:spcBef>
                        <a:spcAft>
                          <a:spcPts val="800"/>
                        </a:spcAft>
                      </a:pPr>
                      <a:r>
                        <a:rPr lang="en-US" sz="1100">
                          <a:solidFill>
                            <a:schemeClr val="tx1"/>
                          </a:solidFill>
                          <a:effectLst/>
                        </a:rPr>
                        <a:t>$750,001 to $1,000,000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$700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26586850"/>
                  </a:ext>
                </a:extLst>
              </a:tr>
              <a:tr h="238025">
                <a:tc>
                  <a:txBody>
                    <a:bodyPr/>
                    <a:lstStyle/>
                    <a:p>
                      <a:pPr marL="0" marR="0">
                        <a:lnSpc>
                          <a:spcPct val="107000"/>
                        </a:lnSpc>
                        <a:spcBef>
                          <a:spcPts val="0"/>
                        </a:spcBef>
                        <a:spcAft>
                          <a:spcPts val="800"/>
                        </a:spcAft>
                      </a:pPr>
                      <a:r>
                        <a:rPr lang="en-US" sz="1100">
                          <a:solidFill>
                            <a:schemeClr val="tx1"/>
                          </a:solidFill>
                          <a:effectLst/>
                        </a:rPr>
                        <a:t>$1,000,001 to $2,500,000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$300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11936947"/>
                  </a:ext>
                </a:extLst>
              </a:tr>
              <a:tr h="238025">
                <a:tc>
                  <a:txBody>
                    <a:bodyPr/>
                    <a:lstStyle/>
                    <a:p>
                      <a:pPr marL="0" marR="0">
                        <a:lnSpc>
                          <a:spcPct val="107000"/>
                        </a:lnSpc>
                        <a:spcBef>
                          <a:spcPts val="0"/>
                        </a:spcBef>
                        <a:spcAft>
                          <a:spcPts val="800"/>
                        </a:spcAft>
                      </a:pPr>
                      <a:r>
                        <a:rPr lang="en-US" sz="1100">
                          <a:solidFill>
                            <a:schemeClr val="tx1"/>
                          </a:solidFill>
                          <a:effectLst/>
                        </a:rPr>
                        <a:t>$2,500,001 to $7,500,000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$500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04463245"/>
                  </a:ext>
                </a:extLst>
              </a:tr>
              <a:tr h="238025">
                <a:tc>
                  <a:txBody>
                    <a:bodyPr/>
                    <a:lstStyle/>
                    <a:p>
                      <a:pPr marL="0" marR="0">
                        <a:lnSpc>
                          <a:spcPct val="107000"/>
                        </a:lnSpc>
                        <a:spcBef>
                          <a:spcPts val="0"/>
                        </a:spcBef>
                        <a:spcAft>
                          <a:spcPts val="800"/>
                        </a:spcAft>
                      </a:pPr>
                      <a:r>
                        <a:rPr lang="en-US" sz="1100">
                          <a:solidFill>
                            <a:schemeClr val="tx1"/>
                          </a:solidFill>
                          <a:effectLst/>
                        </a:rPr>
                        <a:t>$7,500,001 to $15,000,000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$1,500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3325240"/>
                  </a:ext>
                </a:extLst>
              </a:tr>
              <a:tr h="238025">
                <a:tc>
                  <a:txBody>
                    <a:bodyPr/>
                    <a:lstStyle/>
                    <a:p>
                      <a:pPr marL="0" marR="0">
                        <a:lnSpc>
                          <a:spcPct val="107000"/>
                        </a:lnSpc>
                        <a:spcBef>
                          <a:spcPts val="0"/>
                        </a:spcBef>
                        <a:spcAft>
                          <a:spcPts val="800"/>
                        </a:spcAft>
                      </a:pPr>
                      <a:r>
                        <a:rPr lang="en-US" sz="1100">
                          <a:solidFill>
                            <a:schemeClr val="tx1"/>
                          </a:solidFill>
                          <a:effectLst/>
                        </a:rPr>
                        <a:t>$15,000,001 to $25,000,000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$5,000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8711159"/>
                  </a:ext>
                </a:extLst>
              </a:tr>
              <a:tr h="238025">
                <a:tc>
                  <a:txBody>
                    <a:bodyPr/>
                    <a:lstStyle/>
                    <a:p>
                      <a:pPr marL="0" marR="0">
                        <a:lnSpc>
                          <a:spcPct val="107000"/>
                        </a:lnSpc>
                        <a:spcBef>
                          <a:spcPts val="0"/>
                        </a:spcBef>
                        <a:spcAft>
                          <a:spcPts val="800"/>
                        </a:spcAft>
                      </a:pPr>
                      <a:r>
                        <a:rPr lang="en-US" sz="1100">
                          <a:solidFill>
                            <a:schemeClr val="tx1"/>
                          </a:solidFill>
                          <a:effectLst/>
                        </a:rPr>
                        <a:t>$25,000,001 to $50,000,000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$12,500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71116"/>
                  </a:ext>
                </a:extLst>
              </a:tr>
              <a:tr h="238025">
                <a:tc>
                  <a:txBody>
                    <a:bodyPr/>
                    <a:lstStyle/>
                    <a:p>
                      <a:pPr marL="0" marR="0">
                        <a:lnSpc>
                          <a:spcPct val="107000"/>
                        </a:lnSpc>
                        <a:spcBef>
                          <a:spcPts val="0"/>
                        </a:spcBef>
                        <a:spcAft>
                          <a:spcPts val="800"/>
                        </a:spcAft>
                      </a:pPr>
                      <a:r>
                        <a:rPr lang="en-US" sz="1100">
                          <a:solidFill>
                            <a:schemeClr val="tx1"/>
                          </a:solidFill>
                          <a:effectLst/>
                        </a:rPr>
                        <a:t>$50,000,001 to $100,000,000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$22,500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74758104"/>
                  </a:ext>
                </a:extLst>
              </a:tr>
              <a:tr h="238025">
                <a:tc>
                  <a:txBody>
                    <a:bodyPr/>
                    <a:lstStyle/>
                    <a:p>
                      <a:pPr marL="0" marR="0">
                        <a:lnSpc>
                          <a:spcPct val="107000"/>
                        </a:lnSpc>
                        <a:spcBef>
                          <a:spcPts val="0"/>
                        </a:spcBef>
                        <a:spcAft>
                          <a:spcPts val="800"/>
                        </a:spcAft>
                      </a:pPr>
                      <a:r>
                        <a:rPr lang="en-US" sz="1100" dirty="0">
                          <a:solidFill>
                            <a:schemeClr val="tx1"/>
                          </a:solidFill>
                          <a:effectLst/>
                        </a:rPr>
                        <a:t>$100,000,001 to $200,000,000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$30,000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87639890"/>
                  </a:ext>
                </a:extLst>
              </a:tr>
              <a:tr h="238025">
                <a:tc>
                  <a:txBody>
                    <a:bodyPr/>
                    <a:lstStyle/>
                    <a:p>
                      <a:pPr marL="0" marR="0">
                        <a:lnSpc>
                          <a:spcPct val="107000"/>
                        </a:lnSpc>
                        <a:spcBef>
                          <a:spcPts val="0"/>
                        </a:spcBef>
                        <a:spcAft>
                          <a:spcPts val="800"/>
                        </a:spcAft>
                      </a:pPr>
                      <a:r>
                        <a:rPr lang="en-US" sz="1100" dirty="0">
                          <a:solidFill>
                            <a:schemeClr val="tx1"/>
                          </a:solidFill>
                          <a:effectLst/>
                        </a:rPr>
                        <a:t>$200,000,001 and over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dirty="0">
                          <a:effectLst/>
                        </a:rPr>
                        <a:t>$35,000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02053563"/>
                  </a:ext>
                </a:extLst>
              </a:tr>
            </a:tbl>
          </a:graphicData>
        </a:graphic>
      </p:graphicFrame>
      <p:graphicFrame>
        <p:nvGraphicFramePr>
          <p:cNvPr id="8" name="Table 7">
            <a:extLst>
              <a:ext uri="{FF2B5EF4-FFF2-40B4-BE49-F238E27FC236}">
                <a16:creationId xmlns:a16="http://schemas.microsoft.com/office/drawing/2014/main" id="{8BBDA2A0-42BE-40CD-8F8E-7127869027A2}"/>
              </a:ext>
            </a:extLst>
          </p:cNvPr>
          <p:cNvGraphicFramePr>
            <a:graphicFrameLocks noGrp="1"/>
          </p:cNvGraphicFramePr>
          <p:nvPr>
            <p:extLst>
              <p:ext uri="{D42A27DB-BD31-4B8C-83A1-F6EECF244321}">
                <p14:modId xmlns:p14="http://schemas.microsoft.com/office/powerpoint/2010/main" val="3253544894"/>
              </p:ext>
            </p:extLst>
          </p:nvPr>
        </p:nvGraphicFramePr>
        <p:xfrm>
          <a:off x="5962830" y="2470150"/>
          <a:ext cx="6133920" cy="3663949"/>
        </p:xfrm>
        <a:graphic>
          <a:graphicData uri="http://schemas.openxmlformats.org/drawingml/2006/table">
            <a:tbl>
              <a:tblPr firstRow="1" firstCol="1" bandRow="1">
                <a:tableStyleId>{5C22544A-7EE6-4342-B048-85BDC9FD1C3A}</a:tableStyleId>
              </a:tblPr>
              <a:tblGrid>
                <a:gridCol w="3066960">
                  <a:extLst>
                    <a:ext uri="{9D8B030D-6E8A-4147-A177-3AD203B41FA5}">
                      <a16:colId xmlns:a16="http://schemas.microsoft.com/office/drawing/2014/main" val="2156493685"/>
                    </a:ext>
                  </a:extLst>
                </a:gridCol>
                <a:gridCol w="3066960">
                  <a:extLst>
                    <a:ext uri="{9D8B030D-6E8A-4147-A177-3AD203B41FA5}">
                      <a16:colId xmlns:a16="http://schemas.microsoft.com/office/drawing/2014/main" val="3716492313"/>
                    </a:ext>
                  </a:extLst>
                </a:gridCol>
              </a:tblGrid>
              <a:tr h="439834">
                <a:tc>
                  <a:txBody>
                    <a:bodyPr/>
                    <a:lstStyle/>
                    <a:p>
                      <a:pPr marL="0" marR="0">
                        <a:lnSpc>
                          <a:spcPct val="107000"/>
                        </a:lnSpc>
                        <a:spcBef>
                          <a:spcPts val="0"/>
                        </a:spcBef>
                        <a:spcAft>
                          <a:spcPts val="800"/>
                        </a:spcAft>
                      </a:pPr>
                      <a:r>
                        <a:rPr lang="en-US" sz="1100">
                          <a:effectLst/>
                        </a:rPr>
                        <a:t>San Francisco Gross Receipts for the Immediately Preceding Tax Year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800"/>
                        </a:spcAft>
                      </a:pPr>
                      <a:r>
                        <a:rPr lang="en-US" sz="1100" dirty="0">
                          <a:effectLst/>
                        </a:rPr>
                        <a:t>Annual Registration Fee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71680883"/>
                  </a:ext>
                </a:extLst>
              </a:tr>
              <a:tr h="214941">
                <a:tc>
                  <a:txBody>
                    <a:bodyPr/>
                    <a:lstStyle/>
                    <a:p>
                      <a:pPr marL="0" marR="0">
                        <a:lnSpc>
                          <a:spcPct val="107000"/>
                        </a:lnSpc>
                        <a:spcBef>
                          <a:spcPts val="0"/>
                        </a:spcBef>
                        <a:spcAft>
                          <a:spcPts val="800"/>
                        </a:spcAft>
                      </a:pPr>
                      <a:r>
                        <a:rPr lang="en-US" sz="1100">
                          <a:solidFill>
                            <a:schemeClr val="tx1"/>
                          </a:solidFill>
                          <a:effectLst/>
                        </a:rPr>
                        <a:t>$0 to $100,000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$52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31080288"/>
                  </a:ext>
                </a:extLst>
              </a:tr>
              <a:tr h="214941">
                <a:tc>
                  <a:txBody>
                    <a:bodyPr/>
                    <a:lstStyle/>
                    <a:p>
                      <a:pPr marL="0" marR="0">
                        <a:lnSpc>
                          <a:spcPct val="107000"/>
                        </a:lnSpc>
                        <a:spcBef>
                          <a:spcPts val="0"/>
                        </a:spcBef>
                        <a:spcAft>
                          <a:spcPts val="800"/>
                        </a:spcAft>
                      </a:pPr>
                      <a:r>
                        <a:rPr lang="en-US" sz="1100">
                          <a:solidFill>
                            <a:schemeClr val="tx1"/>
                          </a:solidFill>
                          <a:effectLst/>
                        </a:rPr>
                        <a:t>$100,001 to $250,000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$86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9147745"/>
                  </a:ext>
                </a:extLst>
              </a:tr>
              <a:tr h="214941">
                <a:tc>
                  <a:txBody>
                    <a:bodyPr/>
                    <a:lstStyle/>
                    <a:p>
                      <a:pPr marL="0" marR="0">
                        <a:lnSpc>
                          <a:spcPct val="107000"/>
                        </a:lnSpc>
                        <a:spcBef>
                          <a:spcPts val="0"/>
                        </a:spcBef>
                        <a:spcAft>
                          <a:spcPts val="800"/>
                        </a:spcAft>
                      </a:pPr>
                      <a:r>
                        <a:rPr lang="en-US" sz="1100">
                          <a:solidFill>
                            <a:schemeClr val="tx1"/>
                          </a:solidFill>
                          <a:effectLst/>
                        </a:rPr>
                        <a:t>$250,001 to $500,000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$144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4054160"/>
                  </a:ext>
                </a:extLst>
              </a:tr>
              <a:tr h="214941">
                <a:tc>
                  <a:txBody>
                    <a:bodyPr/>
                    <a:lstStyle/>
                    <a:p>
                      <a:pPr marL="0" marR="0">
                        <a:lnSpc>
                          <a:spcPct val="107000"/>
                        </a:lnSpc>
                        <a:spcBef>
                          <a:spcPts val="0"/>
                        </a:spcBef>
                        <a:spcAft>
                          <a:spcPts val="800"/>
                        </a:spcAft>
                      </a:pPr>
                      <a:r>
                        <a:rPr lang="en-US" sz="1100">
                          <a:solidFill>
                            <a:schemeClr val="tx1"/>
                          </a:solidFill>
                          <a:effectLst/>
                        </a:rPr>
                        <a:t>$500,001 to $750,000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$288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33559608"/>
                  </a:ext>
                </a:extLst>
              </a:tr>
              <a:tr h="214941">
                <a:tc>
                  <a:txBody>
                    <a:bodyPr/>
                    <a:lstStyle/>
                    <a:p>
                      <a:pPr marL="0" marR="0">
                        <a:lnSpc>
                          <a:spcPct val="107000"/>
                        </a:lnSpc>
                        <a:spcBef>
                          <a:spcPts val="0"/>
                        </a:spcBef>
                        <a:spcAft>
                          <a:spcPts val="800"/>
                        </a:spcAft>
                      </a:pPr>
                      <a:r>
                        <a:rPr lang="en-US" sz="1100">
                          <a:solidFill>
                            <a:schemeClr val="tx1"/>
                          </a:solidFill>
                          <a:effectLst/>
                        </a:rPr>
                        <a:t>$750,001 to $1,000,000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$403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37832629"/>
                  </a:ext>
                </a:extLst>
              </a:tr>
              <a:tr h="214941">
                <a:tc>
                  <a:txBody>
                    <a:bodyPr/>
                    <a:lstStyle/>
                    <a:p>
                      <a:pPr marL="0" marR="0">
                        <a:lnSpc>
                          <a:spcPct val="107000"/>
                        </a:lnSpc>
                        <a:spcBef>
                          <a:spcPts val="0"/>
                        </a:spcBef>
                        <a:spcAft>
                          <a:spcPts val="800"/>
                        </a:spcAft>
                      </a:pPr>
                      <a:r>
                        <a:rPr lang="en-US" sz="1100" dirty="0">
                          <a:solidFill>
                            <a:srgbClr val="FF0000"/>
                          </a:solidFill>
                          <a:effectLst/>
                        </a:rPr>
                        <a:t>$1,000,001 to $1,500,000 </a:t>
                      </a: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$575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11655"/>
                  </a:ext>
                </a:extLst>
              </a:tr>
              <a:tr h="214941">
                <a:tc>
                  <a:txBody>
                    <a:bodyPr/>
                    <a:lstStyle/>
                    <a:p>
                      <a:pPr marL="0" marR="0">
                        <a:lnSpc>
                          <a:spcPct val="107000"/>
                        </a:lnSpc>
                        <a:spcBef>
                          <a:spcPts val="0"/>
                        </a:spcBef>
                        <a:spcAft>
                          <a:spcPts val="800"/>
                        </a:spcAft>
                      </a:pPr>
                      <a:r>
                        <a:rPr lang="en-US" sz="1100" dirty="0">
                          <a:solidFill>
                            <a:srgbClr val="FF0000"/>
                          </a:solidFill>
                          <a:effectLst/>
                        </a:rPr>
                        <a:t>$1,500,001 to $2,000,000 </a:t>
                      </a: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$805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50109738"/>
                  </a:ext>
                </a:extLst>
              </a:tr>
              <a:tr h="214941">
                <a:tc>
                  <a:txBody>
                    <a:bodyPr/>
                    <a:lstStyle/>
                    <a:p>
                      <a:pPr marL="0" marR="0">
                        <a:lnSpc>
                          <a:spcPct val="107000"/>
                        </a:lnSpc>
                        <a:spcBef>
                          <a:spcPts val="0"/>
                        </a:spcBef>
                        <a:spcAft>
                          <a:spcPts val="800"/>
                        </a:spcAft>
                      </a:pPr>
                      <a:r>
                        <a:rPr lang="en-US" sz="1100" dirty="0">
                          <a:solidFill>
                            <a:srgbClr val="FF0000"/>
                          </a:solidFill>
                          <a:effectLst/>
                        </a:rPr>
                        <a:t>$2,000,001 to $2,500,000 </a:t>
                      </a: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$345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7657284"/>
                  </a:ext>
                </a:extLst>
              </a:tr>
              <a:tr h="214941">
                <a:tc>
                  <a:txBody>
                    <a:bodyPr/>
                    <a:lstStyle/>
                    <a:p>
                      <a:pPr marL="0" marR="0">
                        <a:lnSpc>
                          <a:spcPct val="107000"/>
                        </a:lnSpc>
                        <a:spcBef>
                          <a:spcPts val="0"/>
                        </a:spcBef>
                        <a:spcAft>
                          <a:spcPts val="800"/>
                        </a:spcAft>
                      </a:pPr>
                      <a:r>
                        <a:rPr lang="en-US" sz="1100">
                          <a:solidFill>
                            <a:schemeClr val="tx1"/>
                          </a:solidFill>
                          <a:effectLst/>
                        </a:rPr>
                        <a:t>$2,500,001 to $7,500,000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$575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63817775"/>
                  </a:ext>
                </a:extLst>
              </a:tr>
              <a:tr h="214941">
                <a:tc>
                  <a:txBody>
                    <a:bodyPr/>
                    <a:lstStyle/>
                    <a:p>
                      <a:pPr marL="0" marR="0">
                        <a:lnSpc>
                          <a:spcPct val="107000"/>
                        </a:lnSpc>
                        <a:spcBef>
                          <a:spcPts val="0"/>
                        </a:spcBef>
                        <a:spcAft>
                          <a:spcPts val="800"/>
                        </a:spcAft>
                      </a:pPr>
                      <a:r>
                        <a:rPr lang="en-US" sz="1100">
                          <a:solidFill>
                            <a:schemeClr val="tx1"/>
                          </a:solidFill>
                          <a:effectLst/>
                        </a:rPr>
                        <a:t>$7,500,001 to $15,000,000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$1,725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27396423"/>
                  </a:ext>
                </a:extLst>
              </a:tr>
              <a:tr h="214941">
                <a:tc>
                  <a:txBody>
                    <a:bodyPr/>
                    <a:lstStyle/>
                    <a:p>
                      <a:pPr marL="0" marR="0">
                        <a:lnSpc>
                          <a:spcPct val="107000"/>
                        </a:lnSpc>
                        <a:spcBef>
                          <a:spcPts val="0"/>
                        </a:spcBef>
                        <a:spcAft>
                          <a:spcPts val="800"/>
                        </a:spcAft>
                      </a:pPr>
                      <a:r>
                        <a:rPr lang="en-US" sz="1100">
                          <a:solidFill>
                            <a:schemeClr val="tx1"/>
                          </a:solidFill>
                          <a:effectLst/>
                        </a:rPr>
                        <a:t>$15,000,001 to $25,000,000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$5,751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47478939"/>
                  </a:ext>
                </a:extLst>
              </a:tr>
              <a:tr h="214941">
                <a:tc>
                  <a:txBody>
                    <a:bodyPr/>
                    <a:lstStyle/>
                    <a:p>
                      <a:pPr marL="0" marR="0">
                        <a:lnSpc>
                          <a:spcPct val="107000"/>
                        </a:lnSpc>
                        <a:spcBef>
                          <a:spcPts val="0"/>
                        </a:spcBef>
                        <a:spcAft>
                          <a:spcPts val="800"/>
                        </a:spcAft>
                      </a:pPr>
                      <a:r>
                        <a:rPr lang="en-US" sz="1100" dirty="0">
                          <a:solidFill>
                            <a:schemeClr val="tx1"/>
                          </a:solidFill>
                          <a:effectLst/>
                        </a:rPr>
                        <a:t>$25,000,001 to $50,000,000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$14,379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5973723"/>
                  </a:ext>
                </a:extLst>
              </a:tr>
              <a:tr h="214941">
                <a:tc>
                  <a:txBody>
                    <a:bodyPr/>
                    <a:lstStyle/>
                    <a:p>
                      <a:pPr marL="0" marR="0">
                        <a:lnSpc>
                          <a:spcPct val="107000"/>
                        </a:lnSpc>
                        <a:spcBef>
                          <a:spcPts val="0"/>
                        </a:spcBef>
                        <a:spcAft>
                          <a:spcPts val="800"/>
                        </a:spcAft>
                      </a:pPr>
                      <a:r>
                        <a:rPr lang="en-US" sz="1100" dirty="0">
                          <a:solidFill>
                            <a:schemeClr val="tx1"/>
                          </a:solidFill>
                          <a:effectLst/>
                        </a:rPr>
                        <a:t>$50,000,001 to $100,000,000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$25,882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96794561"/>
                  </a:ext>
                </a:extLst>
              </a:tr>
              <a:tr h="214941">
                <a:tc>
                  <a:txBody>
                    <a:bodyPr/>
                    <a:lstStyle/>
                    <a:p>
                      <a:pPr marL="0" marR="0">
                        <a:lnSpc>
                          <a:spcPct val="107000"/>
                        </a:lnSpc>
                        <a:spcBef>
                          <a:spcPts val="0"/>
                        </a:spcBef>
                        <a:spcAft>
                          <a:spcPts val="800"/>
                        </a:spcAft>
                      </a:pPr>
                      <a:r>
                        <a:rPr lang="en-US" sz="1100" dirty="0">
                          <a:solidFill>
                            <a:schemeClr val="tx1"/>
                          </a:solidFill>
                          <a:effectLst/>
                        </a:rPr>
                        <a:t>$100,000,001 to $200,000,000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$34,510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7362069"/>
                  </a:ext>
                </a:extLst>
              </a:tr>
              <a:tr h="214941">
                <a:tc>
                  <a:txBody>
                    <a:bodyPr/>
                    <a:lstStyle/>
                    <a:p>
                      <a:pPr marL="0" marR="0">
                        <a:lnSpc>
                          <a:spcPct val="107000"/>
                        </a:lnSpc>
                        <a:spcBef>
                          <a:spcPts val="0"/>
                        </a:spcBef>
                        <a:spcAft>
                          <a:spcPts val="800"/>
                        </a:spcAft>
                      </a:pPr>
                      <a:r>
                        <a:rPr lang="en-US" sz="1100" dirty="0">
                          <a:solidFill>
                            <a:schemeClr val="tx1"/>
                          </a:solidFill>
                          <a:effectLst/>
                        </a:rPr>
                        <a:t>$200,000,001 and over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dirty="0">
                          <a:effectLst/>
                        </a:rPr>
                        <a:t>$40,261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14847902"/>
                  </a:ext>
                </a:extLst>
              </a:tr>
            </a:tbl>
          </a:graphicData>
        </a:graphic>
      </p:graphicFrame>
      <p:sp>
        <p:nvSpPr>
          <p:cNvPr id="9" name="TextBox 8">
            <a:extLst>
              <a:ext uri="{FF2B5EF4-FFF2-40B4-BE49-F238E27FC236}">
                <a16:creationId xmlns:a16="http://schemas.microsoft.com/office/drawing/2014/main" id="{38E43A3C-0B94-4866-A398-A8C40B18BA1E}"/>
              </a:ext>
            </a:extLst>
          </p:cNvPr>
          <p:cNvSpPr txBox="1"/>
          <p:nvPr/>
        </p:nvSpPr>
        <p:spPr>
          <a:xfrm>
            <a:off x="6254750" y="6350000"/>
            <a:ext cx="3392339" cy="307777"/>
          </a:xfrm>
          <a:prstGeom prst="rect">
            <a:avLst/>
          </a:prstGeom>
          <a:noFill/>
        </p:spPr>
        <p:txBody>
          <a:bodyPr wrap="none" rtlCol="0">
            <a:spAutoFit/>
          </a:bodyPr>
          <a:lstStyle/>
          <a:p>
            <a:r>
              <a:rPr lang="en-US" sz="1400" dirty="0"/>
              <a:t>*Shall be adjusted annually according to CPI</a:t>
            </a:r>
          </a:p>
        </p:txBody>
      </p:sp>
    </p:spTree>
    <p:extLst>
      <p:ext uri="{BB962C8B-B14F-4D97-AF65-F5344CB8AC3E}">
        <p14:creationId xmlns:p14="http://schemas.microsoft.com/office/powerpoint/2010/main" val="233765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A7812-41AF-4277-945E-E6548A4B2335}"/>
              </a:ext>
            </a:extLst>
          </p:cNvPr>
          <p:cNvSpPr>
            <a:spLocks noGrp="1"/>
          </p:cNvSpPr>
          <p:nvPr>
            <p:ph type="title"/>
          </p:nvPr>
        </p:nvSpPr>
        <p:spPr/>
        <p:txBody>
          <a:bodyPr>
            <a:normAutofit/>
          </a:bodyPr>
          <a:lstStyle/>
          <a:p>
            <a:r>
              <a:rPr lang="en-US" b="1" dirty="0"/>
              <a:t>Annual Business Registration Fee Breakdown – </a:t>
            </a:r>
            <a:r>
              <a:rPr lang="en-US" b="1" u="sng" dirty="0"/>
              <a:t>Retail, Wholesale Trade, and Certain Services</a:t>
            </a:r>
          </a:p>
        </p:txBody>
      </p:sp>
      <p:sp>
        <p:nvSpPr>
          <p:cNvPr id="3" name="Content Placeholder 2">
            <a:extLst>
              <a:ext uri="{FF2B5EF4-FFF2-40B4-BE49-F238E27FC236}">
                <a16:creationId xmlns:a16="http://schemas.microsoft.com/office/drawing/2014/main" id="{20EBB490-D1B6-46EA-9445-BC088D0B7027}"/>
              </a:ext>
            </a:extLst>
          </p:cNvPr>
          <p:cNvSpPr>
            <a:spLocks noGrp="1"/>
          </p:cNvSpPr>
          <p:nvPr>
            <p:ph idx="1"/>
          </p:nvPr>
        </p:nvSpPr>
        <p:spPr>
          <a:xfrm>
            <a:off x="228600" y="1862137"/>
            <a:ext cx="3336985" cy="1099600"/>
          </a:xfrm>
        </p:spPr>
        <p:txBody>
          <a:bodyPr/>
          <a:lstStyle/>
          <a:p>
            <a:pPr marL="0" indent="0">
              <a:buNone/>
            </a:pPr>
            <a:r>
              <a:rPr lang="en-US" b="1" dirty="0"/>
              <a:t>Pre July 1, 2021</a:t>
            </a:r>
          </a:p>
          <a:p>
            <a:pPr marL="0" indent="0">
              <a:buNone/>
            </a:pPr>
            <a:endParaRPr lang="en-US" dirty="0"/>
          </a:p>
        </p:txBody>
      </p:sp>
      <p:sp>
        <p:nvSpPr>
          <p:cNvPr id="4" name="Content Placeholder 2">
            <a:extLst>
              <a:ext uri="{FF2B5EF4-FFF2-40B4-BE49-F238E27FC236}">
                <a16:creationId xmlns:a16="http://schemas.microsoft.com/office/drawing/2014/main" id="{22826CD8-BE74-4B28-BDC8-CB0F35F70D2D}"/>
              </a:ext>
            </a:extLst>
          </p:cNvPr>
          <p:cNvSpPr txBox="1">
            <a:spLocks/>
          </p:cNvSpPr>
          <p:nvPr/>
        </p:nvSpPr>
        <p:spPr>
          <a:xfrm>
            <a:off x="5854461" y="1805707"/>
            <a:ext cx="3835880" cy="9489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Post July 1, 2021*</a:t>
            </a:r>
          </a:p>
        </p:txBody>
      </p:sp>
      <p:graphicFrame>
        <p:nvGraphicFramePr>
          <p:cNvPr id="6" name="Table 5">
            <a:extLst>
              <a:ext uri="{FF2B5EF4-FFF2-40B4-BE49-F238E27FC236}">
                <a16:creationId xmlns:a16="http://schemas.microsoft.com/office/drawing/2014/main" id="{AC138E4E-88C1-4CD3-9324-C31E8FC83DB3}"/>
              </a:ext>
            </a:extLst>
          </p:cNvPr>
          <p:cNvGraphicFramePr>
            <a:graphicFrameLocks noGrp="1"/>
          </p:cNvGraphicFramePr>
          <p:nvPr>
            <p:extLst>
              <p:ext uri="{D42A27DB-BD31-4B8C-83A1-F6EECF244321}">
                <p14:modId xmlns:p14="http://schemas.microsoft.com/office/powerpoint/2010/main" val="3526393753"/>
              </p:ext>
            </p:extLst>
          </p:nvPr>
        </p:nvGraphicFramePr>
        <p:xfrm>
          <a:off x="285200" y="2437415"/>
          <a:ext cx="5257800" cy="3335719"/>
        </p:xfrm>
        <a:graphic>
          <a:graphicData uri="http://schemas.openxmlformats.org/drawingml/2006/table">
            <a:tbl>
              <a:tblPr firstRow="1" firstCol="1" bandRow="1">
                <a:tableStyleId>{5C22544A-7EE6-4342-B048-85BDC9FD1C3A}</a:tableStyleId>
              </a:tblPr>
              <a:tblGrid>
                <a:gridCol w="2628900">
                  <a:extLst>
                    <a:ext uri="{9D8B030D-6E8A-4147-A177-3AD203B41FA5}">
                      <a16:colId xmlns:a16="http://schemas.microsoft.com/office/drawing/2014/main" val="1416301159"/>
                    </a:ext>
                  </a:extLst>
                </a:gridCol>
                <a:gridCol w="2628900">
                  <a:extLst>
                    <a:ext uri="{9D8B030D-6E8A-4147-A177-3AD203B41FA5}">
                      <a16:colId xmlns:a16="http://schemas.microsoft.com/office/drawing/2014/main" val="2360997336"/>
                    </a:ext>
                  </a:extLst>
                </a:gridCol>
              </a:tblGrid>
              <a:tr h="453658">
                <a:tc>
                  <a:txBody>
                    <a:bodyPr/>
                    <a:lstStyle/>
                    <a:p>
                      <a:pPr marL="0" marR="0">
                        <a:lnSpc>
                          <a:spcPct val="107000"/>
                        </a:lnSpc>
                        <a:spcBef>
                          <a:spcPts val="0"/>
                        </a:spcBef>
                        <a:spcAft>
                          <a:spcPts val="800"/>
                        </a:spcAft>
                      </a:pPr>
                      <a:r>
                        <a:rPr lang="en-US" sz="1100">
                          <a:effectLst/>
                        </a:rPr>
                        <a:t>San Francisco Gross Receipts for the Immediately Preceding Tax Year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800"/>
                        </a:spcAft>
                      </a:pPr>
                      <a:r>
                        <a:rPr lang="en-US" sz="1100">
                          <a:effectLst/>
                        </a:rPr>
                        <a:t>Annual Registration Fee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34196572"/>
                  </a:ext>
                </a:extLst>
              </a:tr>
              <a:tr h="221697">
                <a:tc>
                  <a:txBody>
                    <a:bodyPr/>
                    <a:lstStyle/>
                    <a:p>
                      <a:pPr marL="0" marR="0">
                        <a:lnSpc>
                          <a:spcPct val="107000"/>
                        </a:lnSpc>
                        <a:spcBef>
                          <a:spcPts val="0"/>
                        </a:spcBef>
                        <a:spcAft>
                          <a:spcPts val="800"/>
                        </a:spcAft>
                      </a:pPr>
                      <a:r>
                        <a:rPr lang="en-US" sz="1100" dirty="0">
                          <a:solidFill>
                            <a:schemeClr val="tx1"/>
                          </a:solidFill>
                          <a:effectLst/>
                        </a:rPr>
                        <a:t>$0 to $100,000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$75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28228719"/>
                  </a:ext>
                </a:extLst>
              </a:tr>
              <a:tr h="221697">
                <a:tc>
                  <a:txBody>
                    <a:bodyPr/>
                    <a:lstStyle/>
                    <a:p>
                      <a:pPr marL="0" marR="0">
                        <a:lnSpc>
                          <a:spcPct val="107000"/>
                        </a:lnSpc>
                        <a:spcBef>
                          <a:spcPts val="0"/>
                        </a:spcBef>
                        <a:spcAft>
                          <a:spcPts val="800"/>
                        </a:spcAft>
                      </a:pPr>
                      <a:r>
                        <a:rPr lang="en-US" sz="1100">
                          <a:solidFill>
                            <a:schemeClr val="tx1"/>
                          </a:solidFill>
                          <a:effectLst/>
                        </a:rPr>
                        <a:t>$100,001 to $250,000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$125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7488617"/>
                  </a:ext>
                </a:extLst>
              </a:tr>
              <a:tr h="221697">
                <a:tc>
                  <a:txBody>
                    <a:bodyPr/>
                    <a:lstStyle/>
                    <a:p>
                      <a:pPr marL="0" marR="0">
                        <a:lnSpc>
                          <a:spcPct val="107000"/>
                        </a:lnSpc>
                        <a:spcBef>
                          <a:spcPts val="0"/>
                        </a:spcBef>
                        <a:spcAft>
                          <a:spcPts val="800"/>
                        </a:spcAft>
                      </a:pPr>
                      <a:r>
                        <a:rPr lang="en-US" sz="1100">
                          <a:solidFill>
                            <a:schemeClr val="tx1"/>
                          </a:solidFill>
                          <a:effectLst/>
                        </a:rPr>
                        <a:t>$250,001 to $500,000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13047119"/>
                  </a:ext>
                </a:extLst>
              </a:tr>
              <a:tr h="221697">
                <a:tc>
                  <a:txBody>
                    <a:bodyPr/>
                    <a:lstStyle/>
                    <a:p>
                      <a:pPr marL="0" marR="0">
                        <a:lnSpc>
                          <a:spcPct val="107000"/>
                        </a:lnSpc>
                        <a:spcBef>
                          <a:spcPts val="0"/>
                        </a:spcBef>
                        <a:spcAft>
                          <a:spcPts val="800"/>
                        </a:spcAft>
                      </a:pPr>
                      <a:r>
                        <a:rPr lang="en-US" sz="1100">
                          <a:solidFill>
                            <a:schemeClr val="tx1"/>
                          </a:solidFill>
                          <a:effectLst/>
                        </a:rPr>
                        <a:t>$500,001 to $750,000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$400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5516402"/>
                  </a:ext>
                </a:extLst>
              </a:tr>
              <a:tr h="221697">
                <a:tc>
                  <a:txBody>
                    <a:bodyPr/>
                    <a:lstStyle/>
                    <a:p>
                      <a:pPr marL="0" marR="0">
                        <a:lnSpc>
                          <a:spcPct val="107000"/>
                        </a:lnSpc>
                        <a:spcBef>
                          <a:spcPts val="0"/>
                        </a:spcBef>
                        <a:spcAft>
                          <a:spcPts val="800"/>
                        </a:spcAft>
                      </a:pPr>
                      <a:r>
                        <a:rPr lang="en-US" sz="1100">
                          <a:solidFill>
                            <a:schemeClr val="tx1"/>
                          </a:solidFill>
                          <a:effectLst/>
                        </a:rPr>
                        <a:t>$750,001 to $1,000,000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$600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2824630"/>
                  </a:ext>
                </a:extLst>
              </a:tr>
              <a:tr h="221697">
                <a:tc>
                  <a:txBody>
                    <a:bodyPr/>
                    <a:lstStyle/>
                    <a:p>
                      <a:pPr marL="0" marR="0">
                        <a:lnSpc>
                          <a:spcPct val="107000"/>
                        </a:lnSpc>
                        <a:spcBef>
                          <a:spcPts val="0"/>
                        </a:spcBef>
                        <a:spcAft>
                          <a:spcPts val="800"/>
                        </a:spcAft>
                      </a:pPr>
                      <a:r>
                        <a:rPr lang="en-US" sz="1100">
                          <a:solidFill>
                            <a:schemeClr val="tx1"/>
                          </a:solidFill>
                          <a:effectLst/>
                        </a:rPr>
                        <a:t>$1,000,001 to $2,500,000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58552261"/>
                  </a:ext>
                </a:extLst>
              </a:tr>
              <a:tr h="221697">
                <a:tc>
                  <a:txBody>
                    <a:bodyPr/>
                    <a:lstStyle/>
                    <a:p>
                      <a:pPr marL="0" marR="0">
                        <a:lnSpc>
                          <a:spcPct val="107000"/>
                        </a:lnSpc>
                        <a:spcBef>
                          <a:spcPts val="0"/>
                        </a:spcBef>
                        <a:spcAft>
                          <a:spcPts val="800"/>
                        </a:spcAft>
                      </a:pPr>
                      <a:r>
                        <a:rPr lang="en-US" sz="1100">
                          <a:solidFill>
                            <a:schemeClr val="tx1"/>
                          </a:solidFill>
                          <a:effectLst/>
                        </a:rPr>
                        <a:t>$2,500,001 to $7,500,000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$400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6140681"/>
                  </a:ext>
                </a:extLst>
              </a:tr>
              <a:tr h="221697">
                <a:tc>
                  <a:txBody>
                    <a:bodyPr/>
                    <a:lstStyle/>
                    <a:p>
                      <a:pPr marL="0" marR="0">
                        <a:lnSpc>
                          <a:spcPct val="107000"/>
                        </a:lnSpc>
                        <a:spcBef>
                          <a:spcPts val="0"/>
                        </a:spcBef>
                        <a:spcAft>
                          <a:spcPts val="800"/>
                        </a:spcAft>
                      </a:pPr>
                      <a:r>
                        <a:rPr lang="en-US" sz="1100">
                          <a:solidFill>
                            <a:schemeClr val="tx1"/>
                          </a:solidFill>
                          <a:effectLst/>
                        </a:rPr>
                        <a:t>$7,500,001 to $15,000,000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$1,125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8366472"/>
                  </a:ext>
                </a:extLst>
              </a:tr>
              <a:tr h="221697">
                <a:tc>
                  <a:txBody>
                    <a:bodyPr/>
                    <a:lstStyle/>
                    <a:p>
                      <a:pPr marL="0" marR="0">
                        <a:lnSpc>
                          <a:spcPct val="107000"/>
                        </a:lnSpc>
                        <a:spcBef>
                          <a:spcPts val="0"/>
                        </a:spcBef>
                        <a:spcAft>
                          <a:spcPts val="800"/>
                        </a:spcAft>
                      </a:pPr>
                      <a:r>
                        <a:rPr lang="en-US" sz="1100">
                          <a:solidFill>
                            <a:schemeClr val="tx1"/>
                          </a:solidFill>
                          <a:effectLst/>
                        </a:rPr>
                        <a:t>$15,000,001 to $25,000,000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$3,750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68870720"/>
                  </a:ext>
                </a:extLst>
              </a:tr>
              <a:tr h="221697">
                <a:tc>
                  <a:txBody>
                    <a:bodyPr/>
                    <a:lstStyle/>
                    <a:p>
                      <a:pPr marL="0" marR="0">
                        <a:lnSpc>
                          <a:spcPct val="107000"/>
                        </a:lnSpc>
                        <a:spcBef>
                          <a:spcPts val="0"/>
                        </a:spcBef>
                        <a:spcAft>
                          <a:spcPts val="800"/>
                        </a:spcAft>
                      </a:pPr>
                      <a:r>
                        <a:rPr lang="en-US" sz="1100">
                          <a:solidFill>
                            <a:schemeClr val="tx1"/>
                          </a:solidFill>
                          <a:effectLst/>
                        </a:rPr>
                        <a:t>$25,000,001 to $50,000,000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$7,500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6672621"/>
                  </a:ext>
                </a:extLst>
              </a:tr>
              <a:tr h="221697">
                <a:tc>
                  <a:txBody>
                    <a:bodyPr/>
                    <a:lstStyle/>
                    <a:p>
                      <a:pPr marL="0" marR="0">
                        <a:lnSpc>
                          <a:spcPct val="107000"/>
                        </a:lnSpc>
                        <a:spcBef>
                          <a:spcPts val="0"/>
                        </a:spcBef>
                        <a:spcAft>
                          <a:spcPts val="800"/>
                        </a:spcAft>
                      </a:pPr>
                      <a:r>
                        <a:rPr lang="en-US" sz="1100">
                          <a:solidFill>
                            <a:schemeClr val="tx1"/>
                          </a:solidFill>
                          <a:effectLst/>
                        </a:rPr>
                        <a:t>$50,000,001 to $100,000,000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$15,000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17756691"/>
                  </a:ext>
                </a:extLst>
              </a:tr>
              <a:tr h="221697">
                <a:tc>
                  <a:txBody>
                    <a:bodyPr/>
                    <a:lstStyle/>
                    <a:p>
                      <a:pPr marL="0" marR="0">
                        <a:lnSpc>
                          <a:spcPct val="107000"/>
                        </a:lnSpc>
                        <a:spcBef>
                          <a:spcPts val="0"/>
                        </a:spcBef>
                        <a:spcAft>
                          <a:spcPts val="800"/>
                        </a:spcAft>
                      </a:pPr>
                      <a:r>
                        <a:rPr lang="en-US" sz="1100">
                          <a:solidFill>
                            <a:schemeClr val="tx1"/>
                          </a:solidFill>
                          <a:effectLst/>
                        </a:rPr>
                        <a:t>$100,000,001 to $200,000,000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$20,000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62970795"/>
                  </a:ext>
                </a:extLst>
              </a:tr>
              <a:tr h="221697">
                <a:tc>
                  <a:txBody>
                    <a:bodyPr/>
                    <a:lstStyle/>
                    <a:p>
                      <a:pPr marL="0" marR="0">
                        <a:lnSpc>
                          <a:spcPct val="107000"/>
                        </a:lnSpc>
                        <a:spcBef>
                          <a:spcPts val="0"/>
                        </a:spcBef>
                        <a:spcAft>
                          <a:spcPts val="800"/>
                        </a:spcAft>
                      </a:pPr>
                      <a:r>
                        <a:rPr lang="en-US" sz="1100" dirty="0">
                          <a:solidFill>
                            <a:schemeClr val="tx1"/>
                          </a:solidFill>
                          <a:effectLst/>
                        </a:rPr>
                        <a:t>$200,000,001 and over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dirty="0">
                          <a:effectLst/>
                        </a:rPr>
                        <a:t>$30,000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3001452"/>
                  </a:ext>
                </a:extLst>
              </a:tr>
            </a:tbl>
          </a:graphicData>
        </a:graphic>
      </p:graphicFrame>
      <p:graphicFrame>
        <p:nvGraphicFramePr>
          <p:cNvPr id="7" name="Table 6">
            <a:extLst>
              <a:ext uri="{FF2B5EF4-FFF2-40B4-BE49-F238E27FC236}">
                <a16:creationId xmlns:a16="http://schemas.microsoft.com/office/drawing/2014/main" id="{202AD870-8B60-465E-8080-A76A93B22B84}"/>
              </a:ext>
            </a:extLst>
          </p:cNvPr>
          <p:cNvGraphicFramePr>
            <a:graphicFrameLocks noGrp="1"/>
          </p:cNvGraphicFramePr>
          <p:nvPr>
            <p:extLst>
              <p:ext uri="{D42A27DB-BD31-4B8C-83A1-F6EECF244321}">
                <p14:modId xmlns:p14="http://schemas.microsoft.com/office/powerpoint/2010/main" val="3797777287"/>
              </p:ext>
            </p:extLst>
          </p:nvPr>
        </p:nvGraphicFramePr>
        <p:xfrm>
          <a:off x="5854460" y="2380890"/>
          <a:ext cx="6268528" cy="3468321"/>
        </p:xfrm>
        <a:graphic>
          <a:graphicData uri="http://schemas.openxmlformats.org/drawingml/2006/table">
            <a:tbl>
              <a:tblPr firstRow="1" firstCol="1" bandRow="1">
                <a:tableStyleId>{5C22544A-7EE6-4342-B048-85BDC9FD1C3A}</a:tableStyleId>
              </a:tblPr>
              <a:tblGrid>
                <a:gridCol w="3134264">
                  <a:extLst>
                    <a:ext uri="{9D8B030D-6E8A-4147-A177-3AD203B41FA5}">
                      <a16:colId xmlns:a16="http://schemas.microsoft.com/office/drawing/2014/main" val="4223212163"/>
                    </a:ext>
                  </a:extLst>
                </a:gridCol>
                <a:gridCol w="3134264">
                  <a:extLst>
                    <a:ext uri="{9D8B030D-6E8A-4147-A177-3AD203B41FA5}">
                      <a16:colId xmlns:a16="http://schemas.microsoft.com/office/drawing/2014/main" val="2723887720"/>
                    </a:ext>
                  </a:extLst>
                </a:gridCol>
              </a:tblGrid>
              <a:tr h="420431">
                <a:tc>
                  <a:txBody>
                    <a:bodyPr/>
                    <a:lstStyle/>
                    <a:p>
                      <a:pPr marL="0" marR="0">
                        <a:lnSpc>
                          <a:spcPct val="107000"/>
                        </a:lnSpc>
                        <a:spcBef>
                          <a:spcPts val="0"/>
                        </a:spcBef>
                        <a:spcAft>
                          <a:spcPts val="800"/>
                        </a:spcAft>
                      </a:pPr>
                      <a:r>
                        <a:rPr lang="en-US" sz="1100">
                          <a:effectLst/>
                        </a:rPr>
                        <a:t>San Francisco Gross Receipts for the Immediately Preceding Tax Year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800"/>
                        </a:spcAft>
                      </a:pPr>
                      <a:r>
                        <a:rPr lang="en-US" sz="1100">
                          <a:effectLst/>
                        </a:rPr>
                        <a:t>Annual Registration Fee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91142788"/>
                  </a:ext>
                </a:extLst>
              </a:tr>
              <a:tr h="205460">
                <a:tc>
                  <a:txBody>
                    <a:bodyPr/>
                    <a:lstStyle/>
                    <a:p>
                      <a:pPr marL="0" marR="0">
                        <a:lnSpc>
                          <a:spcPct val="107000"/>
                        </a:lnSpc>
                        <a:spcBef>
                          <a:spcPts val="0"/>
                        </a:spcBef>
                        <a:spcAft>
                          <a:spcPts val="800"/>
                        </a:spcAft>
                      </a:pPr>
                      <a:r>
                        <a:rPr lang="en-US" sz="1100" dirty="0">
                          <a:solidFill>
                            <a:schemeClr val="tx1"/>
                          </a:solidFill>
                          <a:effectLst/>
                        </a:rPr>
                        <a:t>$0 to $100,000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$43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81637784"/>
                  </a:ext>
                </a:extLst>
              </a:tr>
              <a:tr h="205460">
                <a:tc>
                  <a:txBody>
                    <a:bodyPr/>
                    <a:lstStyle/>
                    <a:p>
                      <a:pPr marL="0" marR="0">
                        <a:lnSpc>
                          <a:spcPct val="107000"/>
                        </a:lnSpc>
                        <a:spcBef>
                          <a:spcPts val="0"/>
                        </a:spcBef>
                        <a:spcAft>
                          <a:spcPts val="800"/>
                        </a:spcAft>
                      </a:pPr>
                      <a:r>
                        <a:rPr lang="en-US" sz="1100" dirty="0">
                          <a:solidFill>
                            <a:schemeClr val="tx1"/>
                          </a:solidFill>
                          <a:effectLst/>
                        </a:rPr>
                        <a:t>$100,001 to $250,000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$72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8407241"/>
                  </a:ext>
                </a:extLst>
              </a:tr>
              <a:tr h="205460">
                <a:tc>
                  <a:txBody>
                    <a:bodyPr/>
                    <a:lstStyle/>
                    <a:p>
                      <a:pPr marL="0" marR="0">
                        <a:lnSpc>
                          <a:spcPct val="107000"/>
                        </a:lnSpc>
                        <a:spcBef>
                          <a:spcPts val="0"/>
                        </a:spcBef>
                        <a:spcAft>
                          <a:spcPts val="800"/>
                        </a:spcAft>
                      </a:pPr>
                      <a:r>
                        <a:rPr lang="en-US" sz="1100" dirty="0">
                          <a:solidFill>
                            <a:schemeClr val="tx1"/>
                          </a:solidFill>
                          <a:effectLst/>
                        </a:rPr>
                        <a:t>$250,001 to $500,000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$115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5047704"/>
                  </a:ext>
                </a:extLst>
              </a:tr>
              <a:tr h="205460">
                <a:tc>
                  <a:txBody>
                    <a:bodyPr/>
                    <a:lstStyle/>
                    <a:p>
                      <a:pPr marL="0" marR="0">
                        <a:lnSpc>
                          <a:spcPct val="107000"/>
                        </a:lnSpc>
                        <a:spcBef>
                          <a:spcPts val="0"/>
                        </a:spcBef>
                        <a:spcAft>
                          <a:spcPts val="800"/>
                        </a:spcAft>
                      </a:pPr>
                      <a:r>
                        <a:rPr lang="en-US" sz="1100" dirty="0">
                          <a:solidFill>
                            <a:schemeClr val="tx1"/>
                          </a:solidFill>
                          <a:effectLst/>
                        </a:rPr>
                        <a:t>$500,001 to $750,000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$230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9793752"/>
                  </a:ext>
                </a:extLst>
              </a:tr>
              <a:tr h="205460">
                <a:tc>
                  <a:txBody>
                    <a:bodyPr/>
                    <a:lstStyle/>
                    <a:p>
                      <a:pPr marL="0" marR="0">
                        <a:lnSpc>
                          <a:spcPct val="107000"/>
                        </a:lnSpc>
                        <a:spcBef>
                          <a:spcPts val="0"/>
                        </a:spcBef>
                        <a:spcAft>
                          <a:spcPts val="800"/>
                        </a:spcAft>
                      </a:pPr>
                      <a:r>
                        <a:rPr lang="en-US" sz="1100" dirty="0">
                          <a:solidFill>
                            <a:schemeClr val="tx1"/>
                          </a:solidFill>
                          <a:effectLst/>
                        </a:rPr>
                        <a:t>$750,001 to $1,000,000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$345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10692919"/>
                  </a:ext>
                </a:extLst>
              </a:tr>
              <a:tr h="205460">
                <a:tc>
                  <a:txBody>
                    <a:bodyPr/>
                    <a:lstStyle/>
                    <a:p>
                      <a:pPr marL="0" marR="0">
                        <a:lnSpc>
                          <a:spcPct val="107000"/>
                        </a:lnSpc>
                        <a:spcBef>
                          <a:spcPts val="0"/>
                        </a:spcBef>
                        <a:spcAft>
                          <a:spcPts val="800"/>
                        </a:spcAft>
                      </a:pPr>
                      <a:r>
                        <a:rPr lang="en-US" sz="1100" dirty="0">
                          <a:solidFill>
                            <a:srgbClr val="FF0000"/>
                          </a:solidFill>
                          <a:effectLst/>
                        </a:rPr>
                        <a:t>$1,000,001 to $1,500,000 </a:t>
                      </a: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$475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6544582"/>
                  </a:ext>
                </a:extLst>
              </a:tr>
              <a:tr h="205460">
                <a:tc>
                  <a:txBody>
                    <a:bodyPr/>
                    <a:lstStyle/>
                    <a:p>
                      <a:pPr marL="0" marR="0">
                        <a:lnSpc>
                          <a:spcPct val="107000"/>
                        </a:lnSpc>
                        <a:spcBef>
                          <a:spcPts val="0"/>
                        </a:spcBef>
                        <a:spcAft>
                          <a:spcPts val="800"/>
                        </a:spcAft>
                      </a:pPr>
                      <a:r>
                        <a:rPr lang="en-US" sz="1100" dirty="0">
                          <a:solidFill>
                            <a:srgbClr val="FF0000"/>
                          </a:solidFill>
                          <a:effectLst/>
                        </a:rPr>
                        <a:t>$1,500,001 to $2,000,000 </a:t>
                      </a: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$665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9852764"/>
                  </a:ext>
                </a:extLst>
              </a:tr>
              <a:tr h="205460">
                <a:tc>
                  <a:txBody>
                    <a:bodyPr/>
                    <a:lstStyle/>
                    <a:p>
                      <a:pPr marL="0" marR="0">
                        <a:lnSpc>
                          <a:spcPct val="107000"/>
                        </a:lnSpc>
                        <a:spcBef>
                          <a:spcPts val="0"/>
                        </a:spcBef>
                        <a:spcAft>
                          <a:spcPts val="800"/>
                        </a:spcAft>
                      </a:pPr>
                      <a:r>
                        <a:rPr lang="en-US" sz="1100" dirty="0">
                          <a:solidFill>
                            <a:srgbClr val="FF0000"/>
                          </a:solidFill>
                          <a:effectLst/>
                        </a:rPr>
                        <a:t>$2,000,001 to $2,500,000</a:t>
                      </a:r>
                      <a:r>
                        <a:rPr lang="en-US" sz="1100" dirty="0">
                          <a:solidFill>
                            <a:schemeClr val="tx1"/>
                          </a:solidFill>
                          <a:effectLst/>
                        </a:rPr>
                        <a:t>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$230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71524532"/>
                  </a:ext>
                </a:extLst>
              </a:tr>
              <a:tr h="205460">
                <a:tc>
                  <a:txBody>
                    <a:bodyPr/>
                    <a:lstStyle/>
                    <a:p>
                      <a:pPr marL="0" marR="0">
                        <a:lnSpc>
                          <a:spcPct val="107000"/>
                        </a:lnSpc>
                        <a:spcBef>
                          <a:spcPts val="0"/>
                        </a:spcBef>
                        <a:spcAft>
                          <a:spcPts val="800"/>
                        </a:spcAft>
                      </a:pPr>
                      <a:r>
                        <a:rPr lang="en-US" sz="1100" dirty="0">
                          <a:solidFill>
                            <a:schemeClr val="tx1"/>
                          </a:solidFill>
                          <a:effectLst/>
                        </a:rPr>
                        <a:t>$2,500,001 to $7,500,000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$460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08473730"/>
                  </a:ext>
                </a:extLst>
              </a:tr>
              <a:tr h="205460">
                <a:tc>
                  <a:txBody>
                    <a:bodyPr/>
                    <a:lstStyle/>
                    <a:p>
                      <a:pPr marL="0" marR="0">
                        <a:lnSpc>
                          <a:spcPct val="107000"/>
                        </a:lnSpc>
                        <a:spcBef>
                          <a:spcPts val="0"/>
                        </a:spcBef>
                        <a:spcAft>
                          <a:spcPts val="800"/>
                        </a:spcAft>
                      </a:pPr>
                      <a:r>
                        <a:rPr lang="en-US" sz="1100" dirty="0">
                          <a:solidFill>
                            <a:schemeClr val="tx1"/>
                          </a:solidFill>
                          <a:effectLst/>
                        </a:rPr>
                        <a:t>$7,500,001 to $15,000,000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$1,294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66804579"/>
                  </a:ext>
                </a:extLst>
              </a:tr>
              <a:tr h="205460">
                <a:tc>
                  <a:txBody>
                    <a:bodyPr/>
                    <a:lstStyle/>
                    <a:p>
                      <a:pPr marL="0" marR="0">
                        <a:lnSpc>
                          <a:spcPct val="107000"/>
                        </a:lnSpc>
                        <a:spcBef>
                          <a:spcPts val="0"/>
                        </a:spcBef>
                        <a:spcAft>
                          <a:spcPts val="800"/>
                        </a:spcAft>
                      </a:pPr>
                      <a:r>
                        <a:rPr lang="en-US" sz="1100" dirty="0">
                          <a:solidFill>
                            <a:schemeClr val="tx1"/>
                          </a:solidFill>
                          <a:effectLst/>
                        </a:rPr>
                        <a:t>$15,000,001 to $25,000,000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$4,313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4756670"/>
                  </a:ext>
                </a:extLst>
              </a:tr>
              <a:tr h="205460">
                <a:tc>
                  <a:txBody>
                    <a:bodyPr/>
                    <a:lstStyle/>
                    <a:p>
                      <a:pPr marL="0" marR="0">
                        <a:lnSpc>
                          <a:spcPct val="107000"/>
                        </a:lnSpc>
                        <a:spcBef>
                          <a:spcPts val="0"/>
                        </a:spcBef>
                        <a:spcAft>
                          <a:spcPts val="800"/>
                        </a:spcAft>
                      </a:pPr>
                      <a:r>
                        <a:rPr lang="en-US" sz="1100" dirty="0">
                          <a:solidFill>
                            <a:schemeClr val="tx1"/>
                          </a:solidFill>
                          <a:effectLst/>
                        </a:rPr>
                        <a:t>$25,000,001 to $50,000,000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$8,627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0363526"/>
                  </a:ext>
                </a:extLst>
              </a:tr>
              <a:tr h="205460">
                <a:tc>
                  <a:txBody>
                    <a:bodyPr/>
                    <a:lstStyle/>
                    <a:p>
                      <a:pPr marL="0" marR="0">
                        <a:lnSpc>
                          <a:spcPct val="107000"/>
                        </a:lnSpc>
                        <a:spcBef>
                          <a:spcPts val="0"/>
                        </a:spcBef>
                        <a:spcAft>
                          <a:spcPts val="800"/>
                        </a:spcAft>
                      </a:pPr>
                      <a:r>
                        <a:rPr lang="en-US" sz="1100" dirty="0">
                          <a:solidFill>
                            <a:schemeClr val="tx1"/>
                          </a:solidFill>
                          <a:effectLst/>
                        </a:rPr>
                        <a:t>$50,000,001 to $100,000,000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$17,255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59734462"/>
                  </a:ext>
                </a:extLst>
              </a:tr>
              <a:tr h="0">
                <a:tc>
                  <a:txBody>
                    <a:bodyPr/>
                    <a:lstStyle/>
                    <a:p>
                      <a:pPr marL="0" marR="0">
                        <a:lnSpc>
                          <a:spcPct val="107000"/>
                        </a:lnSpc>
                        <a:spcBef>
                          <a:spcPts val="0"/>
                        </a:spcBef>
                        <a:spcAft>
                          <a:spcPts val="800"/>
                        </a:spcAft>
                      </a:pPr>
                      <a:r>
                        <a:rPr lang="en-US" sz="1100" dirty="0">
                          <a:solidFill>
                            <a:schemeClr val="tx1"/>
                          </a:solidFill>
                          <a:effectLst/>
                        </a:rPr>
                        <a:t>$100,000,001 to $200,000,000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a:effectLst/>
                        </a:rPr>
                        <a:t>$23,006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7993427"/>
                  </a:ext>
                </a:extLst>
              </a:tr>
              <a:tr h="205460">
                <a:tc>
                  <a:txBody>
                    <a:bodyPr/>
                    <a:lstStyle/>
                    <a:p>
                      <a:pPr marL="0" marR="0">
                        <a:lnSpc>
                          <a:spcPct val="107000"/>
                        </a:lnSpc>
                        <a:spcBef>
                          <a:spcPts val="0"/>
                        </a:spcBef>
                        <a:spcAft>
                          <a:spcPts val="800"/>
                        </a:spcAft>
                      </a:pPr>
                      <a:r>
                        <a:rPr lang="en-US" sz="1100" dirty="0">
                          <a:solidFill>
                            <a:schemeClr val="tx1"/>
                          </a:solidFill>
                          <a:effectLst/>
                        </a:rPr>
                        <a:t>$200,000,001 and over </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marL="0" marR="0">
                        <a:lnSpc>
                          <a:spcPct val="107000"/>
                        </a:lnSpc>
                        <a:spcBef>
                          <a:spcPts val="0"/>
                        </a:spcBef>
                        <a:spcAft>
                          <a:spcPts val="800"/>
                        </a:spcAft>
                      </a:pPr>
                      <a:r>
                        <a:rPr lang="en-US" sz="1100" dirty="0">
                          <a:effectLst/>
                        </a:rPr>
                        <a:t>$34,510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62795116"/>
                  </a:ext>
                </a:extLst>
              </a:tr>
            </a:tbl>
          </a:graphicData>
        </a:graphic>
      </p:graphicFrame>
      <p:sp>
        <p:nvSpPr>
          <p:cNvPr id="9" name="TextBox 8">
            <a:extLst>
              <a:ext uri="{FF2B5EF4-FFF2-40B4-BE49-F238E27FC236}">
                <a16:creationId xmlns:a16="http://schemas.microsoft.com/office/drawing/2014/main" id="{684AE393-B9A9-4B7F-9E8B-9979F2967821}"/>
              </a:ext>
            </a:extLst>
          </p:cNvPr>
          <p:cNvSpPr txBox="1"/>
          <p:nvPr/>
        </p:nvSpPr>
        <p:spPr>
          <a:xfrm>
            <a:off x="6254750" y="6350000"/>
            <a:ext cx="3392339" cy="307777"/>
          </a:xfrm>
          <a:prstGeom prst="rect">
            <a:avLst/>
          </a:prstGeom>
          <a:noFill/>
        </p:spPr>
        <p:txBody>
          <a:bodyPr wrap="none" rtlCol="0">
            <a:spAutoFit/>
          </a:bodyPr>
          <a:lstStyle/>
          <a:p>
            <a:r>
              <a:rPr lang="en-US" sz="1400" dirty="0"/>
              <a:t>*Shall be adjusted annually according to CPI</a:t>
            </a:r>
          </a:p>
        </p:txBody>
      </p:sp>
    </p:spTree>
    <p:extLst>
      <p:ext uri="{BB962C8B-B14F-4D97-AF65-F5344CB8AC3E}">
        <p14:creationId xmlns:p14="http://schemas.microsoft.com/office/powerpoint/2010/main" val="4129003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8447BCD-4B16-4D73-AAE9-9003C9CC38F7}"/>
              </a:ext>
            </a:extLst>
          </p:cNvPr>
          <p:cNvSpPr/>
          <p:nvPr/>
        </p:nvSpPr>
        <p:spPr>
          <a:xfrm>
            <a:off x="717430" y="1285831"/>
            <a:ext cx="2300024" cy="10883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AOT – 3 Elements (Required)</a:t>
            </a:r>
          </a:p>
        </p:txBody>
      </p:sp>
      <p:sp>
        <p:nvSpPr>
          <p:cNvPr id="5" name="Rectangle 4">
            <a:extLst>
              <a:ext uri="{FF2B5EF4-FFF2-40B4-BE49-F238E27FC236}">
                <a16:creationId xmlns:a16="http://schemas.microsoft.com/office/drawing/2014/main" id="{332FF034-C07D-4B81-94A6-AE7EEFA46239}"/>
              </a:ext>
            </a:extLst>
          </p:cNvPr>
          <p:cNvSpPr/>
          <p:nvPr/>
        </p:nvSpPr>
        <p:spPr>
          <a:xfrm>
            <a:off x="2531819" y="2840427"/>
            <a:ext cx="2580515" cy="7068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$1bn Gross Receipts</a:t>
            </a:r>
          </a:p>
        </p:txBody>
      </p:sp>
      <p:sp>
        <p:nvSpPr>
          <p:cNvPr id="6" name="Rectangle 5">
            <a:extLst>
              <a:ext uri="{FF2B5EF4-FFF2-40B4-BE49-F238E27FC236}">
                <a16:creationId xmlns:a16="http://schemas.microsoft.com/office/drawing/2014/main" id="{1649BE69-B834-476E-ABFC-1580FBFB1AF9}"/>
              </a:ext>
            </a:extLst>
          </p:cNvPr>
          <p:cNvSpPr/>
          <p:nvPr/>
        </p:nvSpPr>
        <p:spPr>
          <a:xfrm>
            <a:off x="2531819" y="4964936"/>
            <a:ext cx="2580515" cy="7068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50%+ Employees in SF are admin/</a:t>
            </a:r>
            <a:r>
              <a:rPr lang="en-US" sz="1400" dirty="0" err="1"/>
              <a:t>mgmt</a:t>
            </a:r>
            <a:endParaRPr lang="en-US" sz="1400" dirty="0"/>
          </a:p>
        </p:txBody>
      </p:sp>
      <p:sp>
        <p:nvSpPr>
          <p:cNvPr id="7" name="Rectangle 6">
            <a:extLst>
              <a:ext uri="{FF2B5EF4-FFF2-40B4-BE49-F238E27FC236}">
                <a16:creationId xmlns:a16="http://schemas.microsoft.com/office/drawing/2014/main" id="{82523530-39F7-4E03-98D3-CE86C7A5EA55}"/>
              </a:ext>
            </a:extLst>
          </p:cNvPr>
          <p:cNvSpPr/>
          <p:nvPr/>
        </p:nvSpPr>
        <p:spPr>
          <a:xfrm>
            <a:off x="2531819" y="3911668"/>
            <a:ext cx="2580515" cy="7068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1,000 US Employees</a:t>
            </a:r>
          </a:p>
        </p:txBody>
      </p:sp>
      <p:cxnSp>
        <p:nvCxnSpPr>
          <p:cNvPr id="11" name="Connector: Elbow 10">
            <a:extLst>
              <a:ext uri="{FF2B5EF4-FFF2-40B4-BE49-F238E27FC236}">
                <a16:creationId xmlns:a16="http://schemas.microsoft.com/office/drawing/2014/main" id="{CFFECD97-04BB-41A5-8D3D-6BC7C55901C1}"/>
              </a:ext>
            </a:extLst>
          </p:cNvPr>
          <p:cNvCxnSpPr>
            <a:stCxn id="4" idx="2"/>
            <a:endCxn id="5" idx="1"/>
          </p:cNvCxnSpPr>
          <p:nvPr/>
        </p:nvCxnSpPr>
        <p:spPr>
          <a:xfrm rot="16200000" flipH="1">
            <a:off x="1789775" y="2451801"/>
            <a:ext cx="819711" cy="66437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D1E272EE-4016-43D4-B70C-F0EC5D4BB3CC}"/>
              </a:ext>
            </a:extLst>
          </p:cNvPr>
          <p:cNvCxnSpPr>
            <a:stCxn id="4" idx="2"/>
            <a:endCxn id="7" idx="1"/>
          </p:cNvCxnSpPr>
          <p:nvPr/>
        </p:nvCxnSpPr>
        <p:spPr>
          <a:xfrm rot="16200000" flipH="1">
            <a:off x="1254154" y="2987422"/>
            <a:ext cx="1890952" cy="66437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or: Elbow 14">
            <a:extLst>
              <a:ext uri="{FF2B5EF4-FFF2-40B4-BE49-F238E27FC236}">
                <a16:creationId xmlns:a16="http://schemas.microsoft.com/office/drawing/2014/main" id="{B7C4D5E9-08B0-4E3B-84AF-2F10700741DA}"/>
              </a:ext>
            </a:extLst>
          </p:cNvPr>
          <p:cNvCxnSpPr>
            <a:stCxn id="4" idx="2"/>
            <a:endCxn id="6" idx="1"/>
          </p:cNvCxnSpPr>
          <p:nvPr/>
        </p:nvCxnSpPr>
        <p:spPr>
          <a:xfrm rot="16200000" flipH="1">
            <a:off x="727520" y="3514056"/>
            <a:ext cx="2944220" cy="66437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3708F82-F404-4ABB-B772-479364A8FE1C}"/>
              </a:ext>
            </a:extLst>
          </p:cNvPr>
          <p:cNvCxnSpPr>
            <a:cxnSpLocks/>
            <a:stCxn id="4" idx="3"/>
            <a:endCxn id="18" idx="1"/>
          </p:cNvCxnSpPr>
          <p:nvPr/>
        </p:nvCxnSpPr>
        <p:spPr>
          <a:xfrm flipV="1">
            <a:off x="3017454" y="1829942"/>
            <a:ext cx="2353715" cy="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Diamond 17">
            <a:extLst>
              <a:ext uri="{FF2B5EF4-FFF2-40B4-BE49-F238E27FC236}">
                <a16:creationId xmlns:a16="http://schemas.microsoft.com/office/drawing/2014/main" id="{165408E4-DC2A-4592-B1EE-0A6E01FB395C}"/>
              </a:ext>
            </a:extLst>
          </p:cNvPr>
          <p:cNvSpPr/>
          <p:nvPr/>
        </p:nvSpPr>
        <p:spPr>
          <a:xfrm>
            <a:off x="5371169" y="1238174"/>
            <a:ext cx="2083597" cy="1183535"/>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Does the company meet all 3 elements?</a:t>
            </a:r>
          </a:p>
        </p:txBody>
      </p:sp>
      <p:cxnSp>
        <p:nvCxnSpPr>
          <p:cNvPr id="21" name="Connector: Elbow 20">
            <a:extLst>
              <a:ext uri="{FF2B5EF4-FFF2-40B4-BE49-F238E27FC236}">
                <a16:creationId xmlns:a16="http://schemas.microsoft.com/office/drawing/2014/main" id="{F209C4C8-281B-4744-8724-C6F523F3717C}"/>
              </a:ext>
            </a:extLst>
          </p:cNvPr>
          <p:cNvCxnSpPr>
            <a:cxnSpLocks/>
            <a:stCxn id="18" idx="2"/>
            <a:endCxn id="31" idx="1"/>
          </p:cNvCxnSpPr>
          <p:nvPr/>
        </p:nvCxnSpPr>
        <p:spPr>
          <a:xfrm rot="16200000" flipH="1">
            <a:off x="6208176" y="2626501"/>
            <a:ext cx="1254582" cy="844998"/>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5D4ADD4-FE86-4C8E-8496-AFC0FC97E314}"/>
              </a:ext>
            </a:extLst>
          </p:cNvPr>
          <p:cNvSpPr txBox="1"/>
          <p:nvPr/>
        </p:nvSpPr>
        <p:spPr>
          <a:xfrm>
            <a:off x="6497460" y="2793994"/>
            <a:ext cx="676013" cy="369332"/>
          </a:xfrm>
          <a:prstGeom prst="rect">
            <a:avLst/>
          </a:prstGeom>
          <a:noFill/>
        </p:spPr>
        <p:txBody>
          <a:bodyPr wrap="square" rtlCol="0">
            <a:spAutoFit/>
          </a:bodyPr>
          <a:lstStyle/>
          <a:p>
            <a:r>
              <a:rPr lang="en-US" b="1" dirty="0"/>
              <a:t>Yes</a:t>
            </a:r>
          </a:p>
        </p:txBody>
      </p:sp>
      <p:sp>
        <p:nvSpPr>
          <p:cNvPr id="23" name="Rectangle 22">
            <a:extLst>
              <a:ext uri="{FF2B5EF4-FFF2-40B4-BE49-F238E27FC236}">
                <a16:creationId xmlns:a16="http://schemas.microsoft.com/office/drawing/2014/main" id="{80FFBC4A-178C-4BFF-B1A3-66D063E08A2C}"/>
              </a:ext>
            </a:extLst>
          </p:cNvPr>
          <p:cNvSpPr/>
          <p:nvPr/>
        </p:nvSpPr>
        <p:spPr>
          <a:xfrm>
            <a:off x="7257966" y="4785631"/>
            <a:ext cx="2111706" cy="10116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HAOT (HGR) Applied @ 1.5% of Payroll</a:t>
            </a:r>
          </a:p>
        </p:txBody>
      </p:sp>
      <p:cxnSp>
        <p:nvCxnSpPr>
          <p:cNvPr id="25" name="Connector: Elbow 24">
            <a:extLst>
              <a:ext uri="{FF2B5EF4-FFF2-40B4-BE49-F238E27FC236}">
                <a16:creationId xmlns:a16="http://schemas.microsoft.com/office/drawing/2014/main" id="{A58B55AA-16E3-4444-9E81-57404DF49013}"/>
              </a:ext>
            </a:extLst>
          </p:cNvPr>
          <p:cNvCxnSpPr>
            <a:cxnSpLocks/>
            <a:stCxn id="18" idx="2"/>
            <a:endCxn id="23" idx="1"/>
          </p:cNvCxnSpPr>
          <p:nvPr/>
        </p:nvCxnSpPr>
        <p:spPr>
          <a:xfrm rot="16200000" flipH="1">
            <a:off x="5400593" y="3434084"/>
            <a:ext cx="2869749" cy="84499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5BBE9986-42F8-4687-9D13-28D595D13993}"/>
              </a:ext>
            </a:extLst>
          </p:cNvPr>
          <p:cNvSpPr/>
          <p:nvPr/>
        </p:nvSpPr>
        <p:spPr>
          <a:xfrm>
            <a:off x="9811243" y="1363055"/>
            <a:ext cx="1625522" cy="878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Gross Receipts Analysis (refer to slide 5)</a:t>
            </a:r>
          </a:p>
        </p:txBody>
      </p:sp>
      <p:cxnSp>
        <p:nvCxnSpPr>
          <p:cNvPr id="28" name="Straight Arrow Connector 27">
            <a:extLst>
              <a:ext uri="{FF2B5EF4-FFF2-40B4-BE49-F238E27FC236}">
                <a16:creationId xmlns:a16="http://schemas.microsoft.com/office/drawing/2014/main" id="{A69FF8E9-211B-4A94-A163-078F3FC3DD3A}"/>
              </a:ext>
            </a:extLst>
          </p:cNvPr>
          <p:cNvCxnSpPr>
            <a:cxnSpLocks/>
            <a:stCxn id="18" idx="3"/>
            <a:endCxn id="26" idx="1"/>
          </p:cNvCxnSpPr>
          <p:nvPr/>
        </p:nvCxnSpPr>
        <p:spPr>
          <a:xfrm flipV="1">
            <a:off x="7454766" y="1802175"/>
            <a:ext cx="2356477" cy="277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F6AB70D8-77ED-4C4A-81C3-019A15C7B1C2}"/>
              </a:ext>
            </a:extLst>
          </p:cNvPr>
          <p:cNvSpPr txBox="1"/>
          <p:nvPr/>
        </p:nvSpPr>
        <p:spPr>
          <a:xfrm>
            <a:off x="8041256" y="1379203"/>
            <a:ext cx="676013" cy="369332"/>
          </a:xfrm>
          <a:prstGeom prst="rect">
            <a:avLst/>
          </a:prstGeom>
          <a:noFill/>
        </p:spPr>
        <p:txBody>
          <a:bodyPr wrap="square" rtlCol="0">
            <a:spAutoFit/>
          </a:bodyPr>
          <a:lstStyle/>
          <a:p>
            <a:r>
              <a:rPr lang="en-US" b="1" dirty="0"/>
              <a:t>No</a:t>
            </a:r>
          </a:p>
        </p:txBody>
      </p:sp>
      <p:sp>
        <p:nvSpPr>
          <p:cNvPr id="31" name="Rectangle 30">
            <a:extLst>
              <a:ext uri="{FF2B5EF4-FFF2-40B4-BE49-F238E27FC236}">
                <a16:creationId xmlns:a16="http://schemas.microsoft.com/office/drawing/2014/main" id="{485831A7-7730-43AD-8FE0-4BAEF0BB8DC3}"/>
              </a:ext>
            </a:extLst>
          </p:cNvPr>
          <p:cNvSpPr/>
          <p:nvPr/>
        </p:nvSpPr>
        <p:spPr>
          <a:xfrm>
            <a:off x="7257966" y="3170464"/>
            <a:ext cx="1994372" cy="10116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AOT Applied at Annual Tax Rate</a:t>
            </a:r>
          </a:p>
        </p:txBody>
      </p:sp>
      <p:sp>
        <p:nvSpPr>
          <p:cNvPr id="27" name="Title 1">
            <a:extLst>
              <a:ext uri="{FF2B5EF4-FFF2-40B4-BE49-F238E27FC236}">
                <a16:creationId xmlns:a16="http://schemas.microsoft.com/office/drawing/2014/main" id="{F4F109E1-0D12-4AE1-9E85-8C6443EB996E}"/>
              </a:ext>
            </a:extLst>
          </p:cNvPr>
          <p:cNvSpPr txBox="1">
            <a:spLocks/>
          </p:cNvSpPr>
          <p:nvPr/>
        </p:nvSpPr>
        <p:spPr>
          <a:xfrm>
            <a:off x="838200" y="230894"/>
            <a:ext cx="10515600" cy="58620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u="sng" dirty="0"/>
              <a:t>Administrative Office – Post Prop F Process Flow</a:t>
            </a:r>
          </a:p>
        </p:txBody>
      </p:sp>
    </p:spTree>
    <p:extLst>
      <p:ext uri="{BB962C8B-B14F-4D97-AF65-F5344CB8AC3E}">
        <p14:creationId xmlns:p14="http://schemas.microsoft.com/office/powerpoint/2010/main" val="3772641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949BF83-9822-49F1-8420-5B7CB47D3E1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66204" y="1855337"/>
            <a:ext cx="6865983" cy="147250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F28DFF4-AEB3-4497-AB21-2445CDB6BE63}"/>
              </a:ext>
            </a:extLst>
          </p:cNvPr>
          <p:cNvSpPr txBox="1"/>
          <p:nvPr/>
        </p:nvSpPr>
        <p:spPr>
          <a:xfrm>
            <a:off x="3047533" y="924797"/>
            <a:ext cx="6095064" cy="492443"/>
          </a:xfrm>
          <a:prstGeom prst="rect">
            <a:avLst/>
          </a:prstGeom>
          <a:noFill/>
        </p:spPr>
        <p:txBody>
          <a:bodyPr wrap="square">
            <a:spAutoFit/>
          </a:bodyPr>
          <a:lstStyle/>
          <a:p>
            <a:pPr algn="ctr"/>
            <a:r>
              <a:rPr lang="en-US" sz="2600" b="1" u="sng" dirty="0"/>
              <a:t>Administrative Office Tax Rate</a:t>
            </a:r>
          </a:p>
        </p:txBody>
      </p:sp>
      <p:sp>
        <p:nvSpPr>
          <p:cNvPr id="5" name="TextBox 4">
            <a:extLst>
              <a:ext uri="{FF2B5EF4-FFF2-40B4-BE49-F238E27FC236}">
                <a16:creationId xmlns:a16="http://schemas.microsoft.com/office/drawing/2014/main" id="{868EFE1C-1ACB-436A-BC72-D581998F32FA}"/>
              </a:ext>
            </a:extLst>
          </p:cNvPr>
          <p:cNvSpPr txBox="1"/>
          <p:nvPr/>
        </p:nvSpPr>
        <p:spPr>
          <a:xfrm>
            <a:off x="326393" y="6061523"/>
            <a:ext cx="11426171" cy="646331"/>
          </a:xfrm>
          <a:prstGeom prst="rect">
            <a:avLst/>
          </a:prstGeom>
          <a:noFill/>
        </p:spPr>
        <p:txBody>
          <a:bodyPr wrap="square" rtlCol="0">
            <a:spAutoFit/>
          </a:bodyPr>
          <a:lstStyle/>
          <a:p>
            <a:r>
              <a:rPr lang="en-US" dirty="0"/>
              <a:t>(1) 2021 and 2022 AOT increases may be delayed by one year if they do not exceed 90% and 95% of the total GR receipts to the City for the 2019 taxable year</a:t>
            </a:r>
          </a:p>
        </p:txBody>
      </p:sp>
    </p:spTree>
    <p:extLst>
      <p:ext uri="{BB962C8B-B14F-4D97-AF65-F5344CB8AC3E}">
        <p14:creationId xmlns:p14="http://schemas.microsoft.com/office/powerpoint/2010/main" val="935400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251F1-885F-4951-B061-F53759A5A1A3}"/>
              </a:ext>
            </a:extLst>
          </p:cNvPr>
          <p:cNvSpPr>
            <a:spLocks noGrp="1"/>
          </p:cNvSpPr>
          <p:nvPr>
            <p:ph type="title"/>
          </p:nvPr>
        </p:nvSpPr>
        <p:spPr>
          <a:xfrm>
            <a:off x="838199" y="365125"/>
            <a:ext cx="10676021" cy="1325563"/>
          </a:xfrm>
        </p:spPr>
        <p:txBody>
          <a:bodyPr/>
          <a:lstStyle/>
          <a:p>
            <a:r>
              <a:rPr lang="en-US" b="1" u="sng" dirty="0"/>
              <a:t>Revision of Quarterly Payments of GR and AOT</a:t>
            </a:r>
          </a:p>
        </p:txBody>
      </p:sp>
      <p:sp>
        <p:nvSpPr>
          <p:cNvPr id="3" name="Content Placeholder 2">
            <a:extLst>
              <a:ext uri="{FF2B5EF4-FFF2-40B4-BE49-F238E27FC236}">
                <a16:creationId xmlns:a16="http://schemas.microsoft.com/office/drawing/2014/main" id="{BA940226-0A19-4872-817A-EE3636426E82}"/>
              </a:ext>
            </a:extLst>
          </p:cNvPr>
          <p:cNvSpPr>
            <a:spLocks noGrp="1"/>
          </p:cNvSpPr>
          <p:nvPr>
            <p:ph idx="1"/>
          </p:nvPr>
        </p:nvSpPr>
        <p:spPr/>
        <p:txBody>
          <a:bodyPr>
            <a:normAutofit lnSpcReduction="10000"/>
          </a:bodyPr>
          <a:lstStyle/>
          <a:p>
            <a:r>
              <a:rPr lang="en-US" dirty="0"/>
              <a:t>Adjust the required quarterly payments of GR taxes and Admin Office Taxes to the lesser of: </a:t>
            </a:r>
          </a:p>
          <a:p>
            <a:pPr lvl="1"/>
            <a:r>
              <a:rPr lang="en-US" dirty="0"/>
              <a:t>(1) 25% of the GR tax liability (or admin office liability) shown on the business’s prior year filing; and either</a:t>
            </a:r>
          </a:p>
          <a:p>
            <a:pPr lvl="1"/>
            <a:r>
              <a:rPr lang="en-US" dirty="0"/>
              <a:t>(2a) 25% of the GR tax liability as determined by applying the applicable GR tax rate and small business exemption for the current tax year to the taxable GR shown on the business’s return for the preceding tax year; or</a:t>
            </a:r>
          </a:p>
          <a:p>
            <a:pPr lvl="1"/>
            <a:r>
              <a:rPr lang="en-US" dirty="0"/>
              <a:t>(2b) 25% of the admin office tax liability as determined by applying the applicable admin office tax rate for the current year to the total payroll expense attributable to the City shown on the business’s return for the preceding tax year*</a:t>
            </a:r>
          </a:p>
          <a:p>
            <a:pPr marL="457200" lvl="1" inden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*Only applies if business was subject to the admin office tax liability in the preceding tax year)</a:t>
            </a:r>
          </a:p>
          <a:p>
            <a:pPr marL="457200" lvl="1" indent="0">
              <a:buNone/>
            </a:pPr>
            <a:endParaRPr lang="en-US" dirty="0"/>
          </a:p>
          <a:p>
            <a:endParaRPr lang="en-US" dirty="0"/>
          </a:p>
        </p:txBody>
      </p:sp>
    </p:spTree>
    <p:extLst>
      <p:ext uri="{BB962C8B-B14F-4D97-AF65-F5344CB8AC3E}">
        <p14:creationId xmlns:p14="http://schemas.microsoft.com/office/powerpoint/2010/main" val="1653808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98057-04E2-41CE-A8A5-595D0B1EE9F5}"/>
              </a:ext>
            </a:extLst>
          </p:cNvPr>
          <p:cNvSpPr>
            <a:spLocks noGrp="1"/>
          </p:cNvSpPr>
          <p:nvPr>
            <p:ph type="title"/>
          </p:nvPr>
        </p:nvSpPr>
        <p:spPr/>
        <p:txBody>
          <a:bodyPr/>
          <a:lstStyle/>
          <a:p>
            <a:r>
              <a:rPr lang="en-US" b="1" u="sng" dirty="0"/>
              <a:t>Prop F - High Level Changes (Effective 2021)</a:t>
            </a:r>
          </a:p>
        </p:txBody>
      </p:sp>
      <p:sp>
        <p:nvSpPr>
          <p:cNvPr id="3" name="Content Placeholder 2">
            <a:extLst>
              <a:ext uri="{FF2B5EF4-FFF2-40B4-BE49-F238E27FC236}">
                <a16:creationId xmlns:a16="http://schemas.microsoft.com/office/drawing/2014/main" id="{EAF86A43-BDC2-4EE7-B5E2-84506D3FD46B}"/>
              </a:ext>
            </a:extLst>
          </p:cNvPr>
          <p:cNvSpPr>
            <a:spLocks noGrp="1"/>
          </p:cNvSpPr>
          <p:nvPr>
            <p:ph idx="1"/>
          </p:nvPr>
        </p:nvSpPr>
        <p:spPr/>
        <p:txBody>
          <a:bodyPr>
            <a:normAutofit fontScale="92500" lnSpcReduction="10000"/>
          </a:bodyPr>
          <a:lstStyle/>
          <a:p>
            <a:r>
              <a:rPr lang="en-US" dirty="0"/>
              <a:t>Eliminated Payroll Expense Tax (filed in 2022 for year 2021)</a:t>
            </a:r>
          </a:p>
          <a:p>
            <a:r>
              <a:rPr lang="en-US" dirty="0"/>
              <a:t>Increase Small Business Exemption to $2mm</a:t>
            </a:r>
          </a:p>
          <a:p>
            <a:r>
              <a:rPr lang="en-US" dirty="0"/>
              <a:t>Annual Business Registration Fee Increases (GR between $1.2mm- $2mm)</a:t>
            </a:r>
          </a:p>
          <a:p>
            <a:r>
              <a:rPr lang="en-US" dirty="0"/>
              <a:t>Annual Business Registration Fee Decrease (GR below $1.2mm)</a:t>
            </a:r>
          </a:p>
          <a:p>
            <a:r>
              <a:rPr lang="en-US" dirty="0"/>
              <a:t>Modified Gross Receipts Tax Rates</a:t>
            </a:r>
          </a:p>
          <a:p>
            <a:r>
              <a:rPr lang="en-US" dirty="0"/>
              <a:t>Modified Administrative Office Tax Rate (effective 2022)</a:t>
            </a:r>
          </a:p>
          <a:p>
            <a:r>
              <a:rPr lang="en-US" dirty="0"/>
              <a:t>Revision of Quarterly Payments of Gross Receipts and Admin Office Taxes</a:t>
            </a:r>
          </a:p>
          <a:p>
            <a:r>
              <a:rPr lang="en-US" dirty="0"/>
              <a:t>Elimination of Credit for Taxpayers who paid Gross Receipts in Other Jurisdictions</a:t>
            </a:r>
          </a:p>
          <a:p>
            <a:r>
              <a:rPr lang="en-US" dirty="0"/>
              <a:t>Homeless Gross Receipt Taxes are still in effect (disregard Prop F proposal)</a:t>
            </a:r>
          </a:p>
          <a:p>
            <a:endParaRPr lang="en-US" dirty="0"/>
          </a:p>
          <a:p>
            <a:endParaRPr lang="en-US" dirty="0"/>
          </a:p>
        </p:txBody>
      </p:sp>
    </p:spTree>
    <p:extLst>
      <p:ext uri="{BB962C8B-B14F-4D97-AF65-F5344CB8AC3E}">
        <p14:creationId xmlns:p14="http://schemas.microsoft.com/office/powerpoint/2010/main" val="2719340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F289A-471D-46F4-8869-F34FA04310A8}"/>
              </a:ext>
            </a:extLst>
          </p:cNvPr>
          <p:cNvSpPr>
            <a:spLocks noGrp="1"/>
          </p:cNvSpPr>
          <p:nvPr>
            <p:ph type="title"/>
          </p:nvPr>
        </p:nvSpPr>
        <p:spPr/>
        <p:txBody>
          <a:bodyPr/>
          <a:lstStyle/>
          <a:p>
            <a:r>
              <a:rPr lang="en-US" b="1" u="sng" dirty="0"/>
              <a:t>Small Business Exemption</a:t>
            </a:r>
          </a:p>
        </p:txBody>
      </p:sp>
      <p:sp>
        <p:nvSpPr>
          <p:cNvPr id="3" name="Content Placeholder 2">
            <a:extLst>
              <a:ext uri="{FF2B5EF4-FFF2-40B4-BE49-F238E27FC236}">
                <a16:creationId xmlns:a16="http://schemas.microsoft.com/office/drawing/2014/main" id="{3C3D8DA6-A8D0-4B6E-83AD-D492644D7AAF}"/>
              </a:ext>
            </a:extLst>
          </p:cNvPr>
          <p:cNvSpPr>
            <a:spLocks noGrp="1"/>
          </p:cNvSpPr>
          <p:nvPr>
            <p:ph idx="1"/>
          </p:nvPr>
        </p:nvSpPr>
        <p:spPr/>
        <p:txBody>
          <a:bodyPr/>
          <a:lstStyle/>
          <a:p>
            <a:pPr marL="0" indent="0">
              <a:buNone/>
            </a:pPr>
            <a:r>
              <a:rPr lang="en-US" b="1" dirty="0"/>
              <a:t>Main Change</a:t>
            </a:r>
            <a:r>
              <a:rPr lang="en-US" dirty="0"/>
              <a:t> – Expanded SMB Exemption from $1.2mm to $2.0mm</a:t>
            </a:r>
          </a:p>
          <a:p>
            <a:pPr marL="0" indent="0">
              <a:buNone/>
            </a:pPr>
            <a:endParaRPr lang="en-US" dirty="0"/>
          </a:p>
          <a:p>
            <a:r>
              <a:rPr lang="en-US" dirty="0"/>
              <a:t>Businesses that have Gross Receipts less than $2mm </a:t>
            </a:r>
            <a:r>
              <a:rPr lang="en-US" b="1" u="sng" dirty="0"/>
              <a:t>must</a:t>
            </a:r>
            <a:r>
              <a:rPr lang="en-US" dirty="0"/>
              <a:t>:</a:t>
            </a:r>
          </a:p>
          <a:p>
            <a:pPr lvl="1"/>
            <a:r>
              <a:rPr lang="en-US" dirty="0"/>
              <a:t>Renew Annual Registration Fee</a:t>
            </a:r>
          </a:p>
          <a:p>
            <a:pPr lvl="2"/>
            <a:endParaRPr lang="en-US" dirty="0"/>
          </a:p>
          <a:p>
            <a:r>
              <a:rPr lang="en-US" dirty="0"/>
              <a:t>Businesses that have Gross Receipts less than $2mm </a:t>
            </a:r>
            <a:r>
              <a:rPr lang="en-US" b="1" u="sng" dirty="0"/>
              <a:t>do not</a:t>
            </a:r>
            <a:r>
              <a:rPr lang="en-US" dirty="0"/>
              <a:t>:</a:t>
            </a:r>
          </a:p>
          <a:p>
            <a:pPr lvl="1"/>
            <a:r>
              <a:rPr lang="en-US" dirty="0"/>
              <a:t>File Annual Business Tax Return</a:t>
            </a:r>
          </a:p>
          <a:p>
            <a:pPr lvl="1"/>
            <a:r>
              <a:rPr lang="en-US" dirty="0"/>
              <a:t>Pay Gross Receipts Tax</a:t>
            </a:r>
          </a:p>
        </p:txBody>
      </p:sp>
    </p:spTree>
    <p:extLst>
      <p:ext uri="{BB962C8B-B14F-4D97-AF65-F5344CB8AC3E}">
        <p14:creationId xmlns:p14="http://schemas.microsoft.com/office/powerpoint/2010/main" val="1331151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DABB63-1BB8-463B-AEA9-E16C5B7160B8}"/>
              </a:ext>
            </a:extLst>
          </p:cNvPr>
          <p:cNvSpPr/>
          <p:nvPr/>
        </p:nvSpPr>
        <p:spPr>
          <a:xfrm>
            <a:off x="951839" y="2492004"/>
            <a:ext cx="1670156" cy="1004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Gross Receipts &amp; Payroll</a:t>
            </a:r>
          </a:p>
        </p:txBody>
      </p:sp>
      <p:sp>
        <p:nvSpPr>
          <p:cNvPr id="15" name="Diamond 14">
            <a:extLst>
              <a:ext uri="{FF2B5EF4-FFF2-40B4-BE49-F238E27FC236}">
                <a16:creationId xmlns:a16="http://schemas.microsoft.com/office/drawing/2014/main" id="{80473ABA-F0B9-4531-AB2B-7A3FF597E7D5}"/>
              </a:ext>
            </a:extLst>
          </p:cNvPr>
          <p:cNvSpPr/>
          <p:nvPr/>
        </p:nvSpPr>
        <p:spPr>
          <a:xfrm>
            <a:off x="3958643" y="2041083"/>
            <a:ext cx="3151517" cy="1905999"/>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t>Gross Receipts</a:t>
            </a:r>
          </a:p>
          <a:p>
            <a:pPr algn="ctr"/>
            <a:r>
              <a:rPr lang="en-US" sz="1400" dirty="0"/>
              <a:t>X&lt;$1.2mm</a:t>
            </a:r>
          </a:p>
          <a:p>
            <a:pPr algn="ctr"/>
            <a:endParaRPr lang="en-US" sz="1400" dirty="0"/>
          </a:p>
          <a:p>
            <a:pPr algn="ctr"/>
            <a:r>
              <a:rPr lang="en-US" sz="1400" b="1" u="sng" dirty="0"/>
              <a:t>Payroll Expenses</a:t>
            </a:r>
          </a:p>
          <a:p>
            <a:pPr algn="ctr"/>
            <a:r>
              <a:rPr lang="en-US" sz="1400" dirty="0"/>
              <a:t> x&lt;$320k</a:t>
            </a:r>
          </a:p>
        </p:txBody>
      </p:sp>
      <p:cxnSp>
        <p:nvCxnSpPr>
          <p:cNvPr id="22" name="Straight Arrow Connector 21">
            <a:extLst>
              <a:ext uri="{FF2B5EF4-FFF2-40B4-BE49-F238E27FC236}">
                <a16:creationId xmlns:a16="http://schemas.microsoft.com/office/drawing/2014/main" id="{EB9E5852-FCD9-4C4E-9677-599AB2203A5F}"/>
              </a:ext>
            </a:extLst>
          </p:cNvPr>
          <p:cNvCxnSpPr>
            <a:cxnSpLocks/>
            <a:stCxn id="4" idx="3"/>
            <a:endCxn id="15" idx="1"/>
          </p:cNvCxnSpPr>
          <p:nvPr/>
        </p:nvCxnSpPr>
        <p:spPr>
          <a:xfrm>
            <a:off x="2621995" y="2994083"/>
            <a:ext cx="13366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7E4AE910-8E51-41D9-9D37-704BF896D503}"/>
              </a:ext>
            </a:extLst>
          </p:cNvPr>
          <p:cNvCxnSpPr>
            <a:cxnSpLocks/>
            <a:stCxn id="15" idx="3"/>
            <a:endCxn id="14" idx="1"/>
          </p:cNvCxnSpPr>
          <p:nvPr/>
        </p:nvCxnSpPr>
        <p:spPr>
          <a:xfrm flipV="1">
            <a:off x="7110160" y="2994082"/>
            <a:ext cx="2218093"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6114D87-D660-414E-8A5C-E00C2668D66D}"/>
              </a:ext>
            </a:extLst>
          </p:cNvPr>
          <p:cNvSpPr txBox="1"/>
          <p:nvPr/>
        </p:nvSpPr>
        <p:spPr>
          <a:xfrm>
            <a:off x="7812951" y="2667053"/>
            <a:ext cx="394660" cy="307777"/>
          </a:xfrm>
          <a:prstGeom prst="rect">
            <a:avLst/>
          </a:prstGeom>
          <a:noFill/>
        </p:spPr>
        <p:txBody>
          <a:bodyPr wrap="none" rtlCol="0">
            <a:spAutoFit/>
          </a:bodyPr>
          <a:lstStyle/>
          <a:p>
            <a:r>
              <a:rPr lang="en-US" sz="1400" dirty="0"/>
              <a:t>No</a:t>
            </a:r>
          </a:p>
        </p:txBody>
      </p:sp>
      <p:sp>
        <p:nvSpPr>
          <p:cNvPr id="6" name="TextBox 5">
            <a:extLst>
              <a:ext uri="{FF2B5EF4-FFF2-40B4-BE49-F238E27FC236}">
                <a16:creationId xmlns:a16="http://schemas.microsoft.com/office/drawing/2014/main" id="{7EAFA527-965A-47DB-877E-75EC4E8637C0}"/>
              </a:ext>
            </a:extLst>
          </p:cNvPr>
          <p:cNvSpPr txBox="1"/>
          <p:nvPr/>
        </p:nvSpPr>
        <p:spPr>
          <a:xfrm>
            <a:off x="5934586" y="4056742"/>
            <a:ext cx="420243" cy="307777"/>
          </a:xfrm>
          <a:prstGeom prst="rect">
            <a:avLst/>
          </a:prstGeom>
          <a:noFill/>
        </p:spPr>
        <p:txBody>
          <a:bodyPr wrap="none" rtlCol="0">
            <a:spAutoFit/>
          </a:bodyPr>
          <a:lstStyle/>
          <a:p>
            <a:r>
              <a:rPr lang="en-US" sz="1400" dirty="0"/>
              <a:t>Yes</a:t>
            </a:r>
          </a:p>
        </p:txBody>
      </p:sp>
      <p:sp>
        <p:nvSpPr>
          <p:cNvPr id="14" name="Rectangle 13">
            <a:extLst>
              <a:ext uri="{FF2B5EF4-FFF2-40B4-BE49-F238E27FC236}">
                <a16:creationId xmlns:a16="http://schemas.microsoft.com/office/drawing/2014/main" id="{050F1149-306B-423B-8C9B-D3E6E8C8B39C}"/>
              </a:ext>
            </a:extLst>
          </p:cNvPr>
          <p:cNvSpPr/>
          <p:nvPr/>
        </p:nvSpPr>
        <p:spPr>
          <a:xfrm>
            <a:off x="9328253" y="2271935"/>
            <a:ext cx="2285776" cy="1444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t>TP Must</a:t>
            </a:r>
          </a:p>
          <a:p>
            <a:pPr marL="342900" indent="-342900">
              <a:buFontTx/>
              <a:buAutoNum type="arabicPeriod"/>
            </a:pPr>
            <a:r>
              <a:rPr lang="en-US" sz="1400" dirty="0"/>
              <a:t>File ABT</a:t>
            </a:r>
          </a:p>
          <a:p>
            <a:pPr marL="342900" indent="-342900">
              <a:buAutoNum type="arabicPeriod"/>
            </a:pPr>
            <a:r>
              <a:rPr lang="en-US" sz="1400" dirty="0"/>
              <a:t>Pay RG Fee</a:t>
            </a:r>
          </a:p>
          <a:p>
            <a:pPr marL="342900" indent="-342900">
              <a:buAutoNum type="arabicPeriod"/>
            </a:pPr>
            <a:r>
              <a:rPr lang="en-US" sz="1400" dirty="0"/>
              <a:t>Gross Receipts</a:t>
            </a:r>
          </a:p>
          <a:p>
            <a:pPr marL="342900" indent="-342900">
              <a:buAutoNum type="arabicPeriod"/>
            </a:pPr>
            <a:r>
              <a:rPr lang="en-US" sz="1400" dirty="0"/>
              <a:t>Payroll Taxes</a:t>
            </a:r>
          </a:p>
          <a:p>
            <a:pPr marL="342900" indent="-342900" algn="ctr">
              <a:buAutoNum type="arabicPeriod"/>
            </a:pPr>
            <a:endParaRPr lang="en-US" sz="1400" dirty="0"/>
          </a:p>
        </p:txBody>
      </p:sp>
      <p:sp>
        <p:nvSpPr>
          <p:cNvPr id="21" name="Rectangle 20">
            <a:extLst>
              <a:ext uri="{FF2B5EF4-FFF2-40B4-BE49-F238E27FC236}">
                <a16:creationId xmlns:a16="http://schemas.microsoft.com/office/drawing/2014/main" id="{1C80522B-7ABC-4106-94CE-5E07F8761A3E}"/>
              </a:ext>
            </a:extLst>
          </p:cNvPr>
          <p:cNvSpPr/>
          <p:nvPr/>
        </p:nvSpPr>
        <p:spPr>
          <a:xfrm>
            <a:off x="7158551" y="3949303"/>
            <a:ext cx="1517599" cy="9589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t>TP Must:</a:t>
            </a:r>
          </a:p>
          <a:p>
            <a:pPr marL="342900" indent="-342900">
              <a:buAutoNum type="arabicPeriod"/>
            </a:pPr>
            <a:r>
              <a:rPr lang="en-US" sz="1400" dirty="0"/>
              <a:t>Renew RG Fee and Pay</a:t>
            </a:r>
          </a:p>
        </p:txBody>
      </p:sp>
      <p:cxnSp>
        <p:nvCxnSpPr>
          <p:cNvPr id="20" name="Connector: Elbow 19">
            <a:extLst>
              <a:ext uri="{FF2B5EF4-FFF2-40B4-BE49-F238E27FC236}">
                <a16:creationId xmlns:a16="http://schemas.microsoft.com/office/drawing/2014/main" id="{BEEC2B99-6842-4726-AEBA-5F162967CBB2}"/>
              </a:ext>
            </a:extLst>
          </p:cNvPr>
          <p:cNvCxnSpPr>
            <a:cxnSpLocks/>
            <a:stCxn id="15" idx="2"/>
            <a:endCxn id="21" idx="1"/>
          </p:cNvCxnSpPr>
          <p:nvPr/>
        </p:nvCxnSpPr>
        <p:spPr>
          <a:xfrm rot="16200000" flipH="1">
            <a:off x="6105638" y="3375845"/>
            <a:ext cx="481677" cy="162414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EFD2F9C8-0D12-4DC9-9848-A69CD004E4D2}"/>
              </a:ext>
            </a:extLst>
          </p:cNvPr>
          <p:cNvSpPr txBox="1"/>
          <p:nvPr/>
        </p:nvSpPr>
        <p:spPr>
          <a:xfrm>
            <a:off x="583720" y="350561"/>
            <a:ext cx="11151079" cy="769441"/>
          </a:xfrm>
          <a:prstGeom prst="rect">
            <a:avLst/>
          </a:prstGeom>
          <a:noFill/>
        </p:spPr>
        <p:txBody>
          <a:bodyPr wrap="square">
            <a:spAutoFit/>
          </a:bodyPr>
          <a:lstStyle/>
          <a:p>
            <a:pPr algn="ctr"/>
            <a:r>
              <a:rPr lang="en-US" sz="4400" b="1" u="sng" dirty="0">
                <a:latin typeface="Calibri Light (Headings)"/>
              </a:rPr>
              <a:t>Pre-Prop F (SMB Exemption + Payroll Impact)</a:t>
            </a:r>
          </a:p>
        </p:txBody>
      </p:sp>
    </p:spTree>
    <p:extLst>
      <p:ext uri="{BB962C8B-B14F-4D97-AF65-F5344CB8AC3E}">
        <p14:creationId xmlns:p14="http://schemas.microsoft.com/office/powerpoint/2010/main" val="3933336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03C34-3D1C-4D0F-B4DF-35B69D1A351A}"/>
              </a:ext>
            </a:extLst>
          </p:cNvPr>
          <p:cNvSpPr>
            <a:spLocks noGrp="1"/>
          </p:cNvSpPr>
          <p:nvPr>
            <p:ph type="title"/>
          </p:nvPr>
        </p:nvSpPr>
        <p:spPr/>
        <p:txBody>
          <a:bodyPr/>
          <a:lstStyle/>
          <a:p>
            <a:r>
              <a:rPr lang="en-US" b="1" u="sng" dirty="0"/>
              <a:t>Post-Prop F (SMB Exemption</a:t>
            </a:r>
            <a:r>
              <a:rPr lang="en-US" sz="4400" b="1" u="sng" dirty="0"/>
              <a:t> + Payroll Impact)</a:t>
            </a:r>
            <a:endParaRPr lang="en-US" b="1" u="sng" dirty="0">
              <a:latin typeface="+mn-lt"/>
            </a:endParaRPr>
          </a:p>
        </p:txBody>
      </p:sp>
      <p:sp>
        <p:nvSpPr>
          <p:cNvPr id="4" name="Rectangle 3">
            <a:extLst>
              <a:ext uri="{FF2B5EF4-FFF2-40B4-BE49-F238E27FC236}">
                <a16:creationId xmlns:a16="http://schemas.microsoft.com/office/drawing/2014/main" id="{593E2EA0-DFE4-4A49-A5BA-A10B1E450D6D}"/>
              </a:ext>
            </a:extLst>
          </p:cNvPr>
          <p:cNvSpPr/>
          <p:nvPr/>
        </p:nvSpPr>
        <p:spPr>
          <a:xfrm>
            <a:off x="1194890" y="2385743"/>
            <a:ext cx="1670156" cy="10041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Gross Receipts</a:t>
            </a:r>
          </a:p>
        </p:txBody>
      </p:sp>
      <p:sp>
        <p:nvSpPr>
          <p:cNvPr id="5" name="Diamond 4">
            <a:extLst>
              <a:ext uri="{FF2B5EF4-FFF2-40B4-BE49-F238E27FC236}">
                <a16:creationId xmlns:a16="http://schemas.microsoft.com/office/drawing/2014/main" id="{747C980D-256A-48BE-BC5E-7EBE4269FC45}"/>
              </a:ext>
            </a:extLst>
          </p:cNvPr>
          <p:cNvSpPr/>
          <p:nvPr/>
        </p:nvSpPr>
        <p:spPr>
          <a:xfrm>
            <a:off x="4152318" y="2041018"/>
            <a:ext cx="1965455" cy="1670955"/>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X&lt;$2mm+ Revenue?</a:t>
            </a:r>
          </a:p>
        </p:txBody>
      </p:sp>
      <p:sp>
        <p:nvSpPr>
          <p:cNvPr id="8" name="Rectangle 7">
            <a:extLst>
              <a:ext uri="{FF2B5EF4-FFF2-40B4-BE49-F238E27FC236}">
                <a16:creationId xmlns:a16="http://schemas.microsoft.com/office/drawing/2014/main" id="{B9458091-37F3-4CF3-BF1F-A531C762DEE4}"/>
              </a:ext>
            </a:extLst>
          </p:cNvPr>
          <p:cNvSpPr/>
          <p:nvPr/>
        </p:nvSpPr>
        <p:spPr>
          <a:xfrm>
            <a:off x="8884711" y="2292724"/>
            <a:ext cx="1847783" cy="1167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t>TP Must:</a:t>
            </a:r>
          </a:p>
          <a:p>
            <a:pPr marL="342900" indent="-342900">
              <a:buFontTx/>
              <a:buAutoNum type="arabicPeriod"/>
            </a:pPr>
            <a:r>
              <a:rPr lang="en-US" sz="1400" dirty="0"/>
              <a:t>File ABT</a:t>
            </a:r>
          </a:p>
          <a:p>
            <a:pPr marL="342900" indent="-342900">
              <a:buAutoNum type="arabicPeriod"/>
            </a:pPr>
            <a:r>
              <a:rPr lang="en-US" sz="1400" dirty="0"/>
              <a:t>Pay RG Fee</a:t>
            </a:r>
          </a:p>
          <a:p>
            <a:pPr marL="342900" indent="-342900">
              <a:buAutoNum type="arabicPeriod"/>
            </a:pPr>
            <a:r>
              <a:rPr lang="en-US" sz="1400" dirty="0"/>
              <a:t>Gross Receipts</a:t>
            </a:r>
          </a:p>
          <a:p>
            <a:pPr marL="342900" indent="-342900" algn="ctr">
              <a:buAutoNum type="arabicPeriod"/>
            </a:pPr>
            <a:endParaRPr lang="en-US" sz="1400" dirty="0"/>
          </a:p>
        </p:txBody>
      </p:sp>
      <p:cxnSp>
        <p:nvCxnSpPr>
          <p:cNvPr id="9" name="Straight Arrow Connector 8">
            <a:extLst>
              <a:ext uri="{FF2B5EF4-FFF2-40B4-BE49-F238E27FC236}">
                <a16:creationId xmlns:a16="http://schemas.microsoft.com/office/drawing/2014/main" id="{5027217F-9C50-4686-BBA4-60E7DCD3BD90}"/>
              </a:ext>
            </a:extLst>
          </p:cNvPr>
          <p:cNvCxnSpPr>
            <a:cxnSpLocks/>
            <a:stCxn id="5" idx="3"/>
            <a:endCxn id="8" idx="1"/>
          </p:cNvCxnSpPr>
          <p:nvPr/>
        </p:nvCxnSpPr>
        <p:spPr>
          <a:xfrm flipV="1">
            <a:off x="6117773" y="2876495"/>
            <a:ext cx="2766938"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1F85472-4917-4D0F-AAC8-77D2793C7015}"/>
              </a:ext>
            </a:extLst>
          </p:cNvPr>
          <p:cNvSpPr txBox="1"/>
          <p:nvPr/>
        </p:nvSpPr>
        <p:spPr>
          <a:xfrm>
            <a:off x="7238995" y="2515571"/>
            <a:ext cx="455574" cy="307777"/>
          </a:xfrm>
          <a:prstGeom prst="rect">
            <a:avLst/>
          </a:prstGeom>
          <a:noFill/>
        </p:spPr>
        <p:txBody>
          <a:bodyPr wrap="square" rtlCol="0">
            <a:spAutoFit/>
          </a:bodyPr>
          <a:lstStyle/>
          <a:p>
            <a:r>
              <a:rPr lang="en-US" sz="1400" dirty="0"/>
              <a:t>No</a:t>
            </a:r>
          </a:p>
        </p:txBody>
      </p:sp>
      <p:sp>
        <p:nvSpPr>
          <p:cNvPr id="11" name="TextBox 10">
            <a:extLst>
              <a:ext uri="{FF2B5EF4-FFF2-40B4-BE49-F238E27FC236}">
                <a16:creationId xmlns:a16="http://schemas.microsoft.com/office/drawing/2014/main" id="{DD82874B-0EC7-4544-81ED-221558AC2520}"/>
              </a:ext>
            </a:extLst>
          </p:cNvPr>
          <p:cNvSpPr txBox="1"/>
          <p:nvPr/>
        </p:nvSpPr>
        <p:spPr>
          <a:xfrm>
            <a:off x="5784655" y="3754860"/>
            <a:ext cx="420243" cy="307777"/>
          </a:xfrm>
          <a:prstGeom prst="rect">
            <a:avLst/>
          </a:prstGeom>
          <a:noFill/>
        </p:spPr>
        <p:txBody>
          <a:bodyPr wrap="none" rtlCol="0">
            <a:spAutoFit/>
          </a:bodyPr>
          <a:lstStyle/>
          <a:p>
            <a:r>
              <a:rPr lang="en-US" sz="1400" dirty="0"/>
              <a:t>Yes</a:t>
            </a:r>
          </a:p>
        </p:txBody>
      </p:sp>
      <p:sp>
        <p:nvSpPr>
          <p:cNvPr id="12" name="Rectangle 11">
            <a:extLst>
              <a:ext uri="{FF2B5EF4-FFF2-40B4-BE49-F238E27FC236}">
                <a16:creationId xmlns:a16="http://schemas.microsoft.com/office/drawing/2014/main" id="{426196F2-00FC-445A-8184-F5BB5D0168E7}"/>
              </a:ext>
            </a:extLst>
          </p:cNvPr>
          <p:cNvSpPr/>
          <p:nvPr/>
        </p:nvSpPr>
        <p:spPr>
          <a:xfrm>
            <a:off x="6719324" y="3503120"/>
            <a:ext cx="1494919" cy="9445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t>TP Must:</a:t>
            </a:r>
          </a:p>
          <a:p>
            <a:pPr marL="342900" indent="-342900">
              <a:buAutoNum type="arabicPeriod"/>
            </a:pPr>
            <a:r>
              <a:rPr lang="en-US" sz="1400" dirty="0"/>
              <a:t>Pay RG Fee</a:t>
            </a:r>
          </a:p>
        </p:txBody>
      </p:sp>
      <p:cxnSp>
        <p:nvCxnSpPr>
          <p:cNvPr id="13" name="Connector: Elbow 12">
            <a:extLst>
              <a:ext uri="{FF2B5EF4-FFF2-40B4-BE49-F238E27FC236}">
                <a16:creationId xmlns:a16="http://schemas.microsoft.com/office/drawing/2014/main" id="{E93DE3AB-424D-41CA-8442-D2DB55C90D59}"/>
              </a:ext>
            </a:extLst>
          </p:cNvPr>
          <p:cNvCxnSpPr>
            <a:cxnSpLocks/>
            <a:stCxn id="5" idx="2"/>
            <a:endCxn id="12" idx="1"/>
          </p:cNvCxnSpPr>
          <p:nvPr/>
        </p:nvCxnSpPr>
        <p:spPr>
          <a:xfrm rot="16200000" flipH="1">
            <a:off x="5795466" y="3051553"/>
            <a:ext cx="263438" cy="158427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6E4E937-DEE4-4895-8D62-7485EB0E128E}"/>
              </a:ext>
            </a:extLst>
          </p:cNvPr>
          <p:cNvCxnSpPr>
            <a:cxnSpLocks/>
            <a:stCxn id="4" idx="3"/>
            <a:endCxn id="5" idx="1"/>
          </p:cNvCxnSpPr>
          <p:nvPr/>
        </p:nvCxnSpPr>
        <p:spPr>
          <a:xfrm flipV="1">
            <a:off x="2865046" y="2876496"/>
            <a:ext cx="1287272" cy="11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657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A7ABB-53AE-44DE-8E57-B3D99B9C4215}"/>
              </a:ext>
            </a:extLst>
          </p:cNvPr>
          <p:cNvSpPr>
            <a:spLocks noGrp="1"/>
          </p:cNvSpPr>
          <p:nvPr>
            <p:ph type="title"/>
          </p:nvPr>
        </p:nvSpPr>
        <p:spPr>
          <a:xfrm>
            <a:off x="838200" y="48913"/>
            <a:ext cx="10515600" cy="1325563"/>
          </a:xfrm>
        </p:spPr>
        <p:txBody>
          <a:bodyPr/>
          <a:lstStyle/>
          <a:p>
            <a:r>
              <a:rPr lang="en-US" b="1" u="sng" dirty="0"/>
              <a:t>Modified Gross Receipts Tax Rates</a:t>
            </a:r>
          </a:p>
        </p:txBody>
      </p:sp>
      <p:sp>
        <p:nvSpPr>
          <p:cNvPr id="3" name="Content Placeholder 2">
            <a:extLst>
              <a:ext uri="{FF2B5EF4-FFF2-40B4-BE49-F238E27FC236}">
                <a16:creationId xmlns:a16="http://schemas.microsoft.com/office/drawing/2014/main" id="{821AB848-7E9D-4B39-A2BD-B2637C263683}"/>
              </a:ext>
            </a:extLst>
          </p:cNvPr>
          <p:cNvSpPr>
            <a:spLocks noGrp="1"/>
          </p:cNvSpPr>
          <p:nvPr>
            <p:ph idx="1"/>
          </p:nvPr>
        </p:nvSpPr>
        <p:spPr>
          <a:xfrm>
            <a:off x="838200" y="1043795"/>
            <a:ext cx="11557000" cy="5896755"/>
          </a:xfrm>
        </p:spPr>
        <p:txBody>
          <a:bodyPr>
            <a:normAutofit fontScale="25000" lnSpcReduction="20000"/>
          </a:bodyPr>
          <a:lstStyle/>
          <a:p>
            <a:pPr marL="0" indent="0">
              <a:buNone/>
            </a:pPr>
            <a:r>
              <a:rPr lang="en-US" sz="9600" b="1" dirty="0"/>
              <a:t>Business Activities Receiving Relief*:</a:t>
            </a:r>
            <a:br>
              <a:rPr lang="en-US" b="1" dirty="0"/>
            </a:br>
            <a:endParaRPr lang="en-US" b="1" dirty="0"/>
          </a:p>
          <a:p>
            <a:pPr marL="285750" indent="-285750">
              <a:buFontTx/>
              <a:buChar char="-"/>
            </a:pPr>
            <a:r>
              <a:rPr lang="en-US" sz="7200" dirty="0"/>
              <a:t>Retail Trade; Certain Services</a:t>
            </a:r>
          </a:p>
          <a:p>
            <a:pPr marL="285750" indent="-285750">
              <a:buFontTx/>
              <a:buChar char="-"/>
            </a:pPr>
            <a:r>
              <a:rPr lang="en-US" sz="7200" dirty="0"/>
              <a:t>Manufacturing; Food Services</a:t>
            </a:r>
          </a:p>
          <a:p>
            <a:pPr marL="285750" indent="-285750">
              <a:buFontTx/>
              <a:buChar char="-"/>
            </a:pPr>
            <a:r>
              <a:rPr lang="en-US" sz="7200" dirty="0"/>
              <a:t>Accommodations; Arts, Entertainment, and Recreation</a:t>
            </a:r>
          </a:p>
          <a:p>
            <a:endParaRPr lang="en-US" dirty="0"/>
          </a:p>
          <a:p>
            <a:pPr marL="0" indent="0">
              <a:buNone/>
            </a:pPr>
            <a:r>
              <a:rPr lang="en-US" sz="9600" b="1" dirty="0"/>
              <a:t>Business Activities Receiving Increases*:</a:t>
            </a:r>
          </a:p>
          <a:p>
            <a:pPr marL="285750" indent="-285750">
              <a:buFontTx/>
              <a:buChar char="-"/>
            </a:pPr>
            <a:r>
              <a:rPr lang="en-US" sz="7200" dirty="0"/>
              <a:t>Wholesale Trade</a:t>
            </a:r>
          </a:p>
          <a:p>
            <a:pPr marL="285750" indent="-285750">
              <a:buFontTx/>
              <a:buChar char="-"/>
            </a:pPr>
            <a:r>
              <a:rPr lang="en-US" sz="7200" dirty="0"/>
              <a:t>Transportation and Warehousing; Clean Technology</a:t>
            </a:r>
          </a:p>
          <a:p>
            <a:pPr marL="285750" indent="-285750">
              <a:buFontTx/>
              <a:buChar char="-"/>
            </a:pPr>
            <a:r>
              <a:rPr lang="en-US" sz="7200" dirty="0"/>
              <a:t>Biotechnology</a:t>
            </a:r>
          </a:p>
          <a:p>
            <a:pPr marL="285750" indent="-285750">
              <a:buFontTx/>
              <a:buChar char="-"/>
            </a:pPr>
            <a:r>
              <a:rPr lang="en-US" sz="7200" dirty="0"/>
              <a:t>Information</a:t>
            </a:r>
          </a:p>
          <a:p>
            <a:pPr marL="285750" indent="-285750">
              <a:buFontTx/>
              <a:buChar char="-"/>
            </a:pPr>
            <a:r>
              <a:rPr lang="en-US" sz="7200" dirty="0"/>
              <a:t>Utilities</a:t>
            </a:r>
          </a:p>
          <a:p>
            <a:pPr marL="285750" indent="-285750">
              <a:buFontTx/>
              <a:buChar char="-"/>
            </a:pPr>
            <a:r>
              <a:rPr lang="en-US" sz="7200" dirty="0"/>
              <a:t>Private Education and Health Services; Administrative and Support Services</a:t>
            </a:r>
          </a:p>
          <a:p>
            <a:pPr marL="285750" indent="-285750">
              <a:buFontTx/>
              <a:buChar char="-"/>
            </a:pPr>
            <a:r>
              <a:rPr lang="en-US" sz="7200" dirty="0"/>
              <a:t>Miscellaneous Business Activities</a:t>
            </a:r>
          </a:p>
          <a:p>
            <a:pPr marL="285750" indent="-285750">
              <a:buFontTx/>
              <a:buChar char="-"/>
            </a:pPr>
            <a:r>
              <a:rPr lang="en-US" sz="7200" dirty="0"/>
              <a:t>Construction</a:t>
            </a:r>
          </a:p>
          <a:p>
            <a:pPr marL="285750" indent="-285750">
              <a:buFontTx/>
              <a:buChar char="-"/>
            </a:pPr>
            <a:r>
              <a:rPr lang="en-US" sz="7200" dirty="0"/>
              <a:t>Insurance</a:t>
            </a:r>
          </a:p>
          <a:p>
            <a:pPr marL="285750" indent="-285750">
              <a:buFontTx/>
              <a:buChar char="-"/>
            </a:pPr>
            <a:r>
              <a:rPr lang="en-US" sz="7200" dirty="0"/>
              <a:t>Financial Services; Professional, Scientific, and Technical Services</a:t>
            </a:r>
          </a:p>
          <a:p>
            <a:pPr marL="285750" indent="-285750">
              <a:buFontTx/>
              <a:buChar char="-"/>
            </a:pPr>
            <a:r>
              <a:rPr lang="en-US" sz="7200" dirty="0"/>
              <a:t>Real Estate; Rental and Leasing Services</a:t>
            </a:r>
          </a:p>
          <a:p>
            <a:pPr marL="0" indent="0">
              <a:buNone/>
            </a:pPr>
            <a:r>
              <a:rPr lang="en-US" sz="5600" dirty="0"/>
              <a:t>*Modifications to Gross Receipts tax rates for 2022 - 2024 may be adjusted per the Controller’s verification of Gross Receipts received</a:t>
            </a:r>
          </a:p>
          <a:p>
            <a:endParaRPr lang="en-US" dirty="0"/>
          </a:p>
        </p:txBody>
      </p:sp>
    </p:spTree>
    <p:extLst>
      <p:ext uri="{BB962C8B-B14F-4D97-AF65-F5344CB8AC3E}">
        <p14:creationId xmlns:p14="http://schemas.microsoft.com/office/powerpoint/2010/main" val="2092964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0FCD-9FCB-487B-9A98-BF7747041AFB}"/>
              </a:ext>
            </a:extLst>
          </p:cNvPr>
          <p:cNvSpPr>
            <a:spLocks noGrp="1"/>
          </p:cNvSpPr>
          <p:nvPr>
            <p:ph type="title"/>
          </p:nvPr>
        </p:nvSpPr>
        <p:spPr/>
        <p:txBody>
          <a:bodyPr/>
          <a:lstStyle/>
          <a:p>
            <a:r>
              <a:rPr lang="en-US" b="1" dirty="0"/>
              <a:t>Modified Gross Receipts Tax Rates – </a:t>
            </a:r>
            <a:r>
              <a:rPr lang="en-US" b="1" u="sng" dirty="0"/>
              <a:t>Controller’s Verification</a:t>
            </a:r>
          </a:p>
        </p:txBody>
      </p:sp>
      <p:sp>
        <p:nvSpPr>
          <p:cNvPr id="3" name="Content Placeholder 2">
            <a:extLst>
              <a:ext uri="{FF2B5EF4-FFF2-40B4-BE49-F238E27FC236}">
                <a16:creationId xmlns:a16="http://schemas.microsoft.com/office/drawing/2014/main" id="{F6838E84-7F1A-4AC8-A041-D464CC4B8C19}"/>
              </a:ext>
            </a:extLst>
          </p:cNvPr>
          <p:cNvSpPr>
            <a:spLocks noGrp="1"/>
          </p:cNvSpPr>
          <p:nvPr>
            <p:ph idx="1"/>
          </p:nvPr>
        </p:nvSpPr>
        <p:spPr/>
        <p:txBody>
          <a:bodyPr>
            <a:normAutofit lnSpcReduction="10000"/>
          </a:bodyPr>
          <a:lstStyle/>
          <a:p>
            <a:r>
              <a:rPr lang="en-US" dirty="0"/>
              <a:t>Proposition F Limits the annual increase to Gross Receipts by imposing an Annual Controller’s verification of Gross Receipts received for 2022 – 2024</a:t>
            </a:r>
          </a:p>
          <a:p>
            <a:r>
              <a:rPr lang="en-US" dirty="0"/>
              <a:t>Gross </a:t>
            </a:r>
            <a:r>
              <a:rPr lang="en-US"/>
              <a:t>Receipts decreases are </a:t>
            </a:r>
            <a:r>
              <a:rPr lang="en-US" dirty="0"/>
              <a:t>not subject to Annual Controller’s verification</a:t>
            </a:r>
          </a:p>
          <a:p>
            <a:r>
              <a:rPr lang="en-US" dirty="0"/>
              <a:t>Primary Benchmarks:</a:t>
            </a:r>
          </a:p>
          <a:p>
            <a:pPr lvl="1"/>
            <a:r>
              <a:rPr lang="en-US" dirty="0"/>
              <a:t>Tax Year 2022 – Gross Receipts of 90% met for Tax Year (TY) 2023</a:t>
            </a:r>
          </a:p>
          <a:p>
            <a:pPr lvl="1"/>
            <a:r>
              <a:rPr lang="en-US" dirty="0"/>
              <a:t>Tax Year 2023 – Gross Receipts of 90% met for TY23 and 95% met for TY24</a:t>
            </a:r>
          </a:p>
          <a:p>
            <a:pPr lvl="1"/>
            <a:r>
              <a:rPr lang="en-US" dirty="0"/>
              <a:t>Tax Year 2024 – Gross Receipts of 95% met for TY24 and TY starting 1/1/2025</a:t>
            </a:r>
          </a:p>
          <a:p>
            <a:r>
              <a:rPr lang="en-US" dirty="0"/>
              <a:t>Failure to meet the Gross Receipts threshold will cause a freeze in the tax rate to the prior year’s value</a:t>
            </a:r>
          </a:p>
          <a:p>
            <a:pPr lvl="1"/>
            <a:endParaRPr lang="en-US" dirty="0"/>
          </a:p>
        </p:txBody>
      </p:sp>
    </p:spTree>
    <p:extLst>
      <p:ext uri="{BB962C8B-B14F-4D97-AF65-F5344CB8AC3E}">
        <p14:creationId xmlns:p14="http://schemas.microsoft.com/office/powerpoint/2010/main" val="3736631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C0AEE-07CF-45FB-9F2A-51040D789478}"/>
              </a:ext>
            </a:extLst>
          </p:cNvPr>
          <p:cNvSpPr>
            <a:spLocks noGrp="1"/>
          </p:cNvSpPr>
          <p:nvPr>
            <p:ph type="title"/>
          </p:nvPr>
        </p:nvSpPr>
        <p:spPr>
          <a:xfrm>
            <a:off x="264543" y="-126520"/>
            <a:ext cx="11887199" cy="1253706"/>
          </a:xfrm>
        </p:spPr>
        <p:txBody>
          <a:bodyPr>
            <a:normAutofit/>
          </a:bodyPr>
          <a:lstStyle/>
          <a:p>
            <a:r>
              <a:rPr lang="en-US" sz="3800" b="1" u="sng" dirty="0"/>
              <a:t>Modified Gross Receipts Tax Rates Based on Business Activity</a:t>
            </a:r>
          </a:p>
        </p:txBody>
      </p:sp>
      <p:pic>
        <p:nvPicPr>
          <p:cNvPr id="4" name="Picture 3">
            <a:extLst>
              <a:ext uri="{FF2B5EF4-FFF2-40B4-BE49-F238E27FC236}">
                <a16:creationId xmlns:a16="http://schemas.microsoft.com/office/drawing/2014/main" id="{B739C567-3E8D-4C4E-84F5-CB3A3E32BB11}"/>
              </a:ext>
            </a:extLst>
          </p:cNvPr>
          <p:cNvPicPr/>
          <p:nvPr/>
        </p:nvPicPr>
        <p:blipFill>
          <a:blip r:embed="rId2"/>
          <a:stretch>
            <a:fillRect/>
          </a:stretch>
        </p:blipFill>
        <p:spPr>
          <a:xfrm>
            <a:off x="3642919" y="753757"/>
            <a:ext cx="4906162" cy="5609739"/>
          </a:xfrm>
          <a:prstGeom prst="rect">
            <a:avLst/>
          </a:prstGeom>
        </p:spPr>
      </p:pic>
      <p:pic>
        <p:nvPicPr>
          <p:cNvPr id="3" name="Picture 2">
            <a:extLst>
              <a:ext uri="{FF2B5EF4-FFF2-40B4-BE49-F238E27FC236}">
                <a16:creationId xmlns:a16="http://schemas.microsoft.com/office/drawing/2014/main" id="{B2E4CBDE-C774-4E9C-8208-FF892C6898FA}"/>
              </a:ext>
            </a:extLst>
          </p:cNvPr>
          <p:cNvPicPr>
            <a:picLocks noChangeAspect="1"/>
          </p:cNvPicPr>
          <p:nvPr/>
        </p:nvPicPr>
        <p:blipFill>
          <a:blip r:embed="rId3"/>
          <a:stretch>
            <a:fillRect/>
          </a:stretch>
        </p:blipFill>
        <p:spPr>
          <a:xfrm>
            <a:off x="3679789" y="6343879"/>
            <a:ext cx="4706117" cy="432791"/>
          </a:xfrm>
          <a:prstGeom prst="rect">
            <a:avLst/>
          </a:prstGeom>
        </p:spPr>
      </p:pic>
    </p:spTree>
    <p:extLst>
      <p:ext uri="{BB962C8B-B14F-4D97-AF65-F5344CB8AC3E}">
        <p14:creationId xmlns:p14="http://schemas.microsoft.com/office/powerpoint/2010/main" val="3985987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E0EFE-4D92-4078-8EB9-B3BE0780C27F}"/>
              </a:ext>
            </a:extLst>
          </p:cNvPr>
          <p:cNvSpPr>
            <a:spLocks noGrp="1"/>
          </p:cNvSpPr>
          <p:nvPr>
            <p:ph type="title"/>
          </p:nvPr>
        </p:nvSpPr>
        <p:spPr/>
        <p:txBody>
          <a:bodyPr/>
          <a:lstStyle/>
          <a:p>
            <a:r>
              <a:rPr lang="en-US" b="1" u="sng" dirty="0"/>
              <a:t>Annual Business Registration Fee Changes</a:t>
            </a:r>
          </a:p>
        </p:txBody>
      </p:sp>
      <p:sp>
        <p:nvSpPr>
          <p:cNvPr id="3" name="Content Placeholder 2">
            <a:extLst>
              <a:ext uri="{FF2B5EF4-FFF2-40B4-BE49-F238E27FC236}">
                <a16:creationId xmlns:a16="http://schemas.microsoft.com/office/drawing/2014/main" id="{FE6BAFC5-1562-45F9-9909-08287E134EF7}"/>
              </a:ext>
            </a:extLst>
          </p:cNvPr>
          <p:cNvSpPr>
            <a:spLocks noGrp="1"/>
          </p:cNvSpPr>
          <p:nvPr>
            <p:ph idx="1"/>
          </p:nvPr>
        </p:nvSpPr>
        <p:spPr>
          <a:xfrm>
            <a:off x="838200" y="1825625"/>
            <a:ext cx="11279044" cy="4667250"/>
          </a:xfrm>
        </p:spPr>
        <p:txBody>
          <a:bodyPr>
            <a:normAutofit/>
          </a:bodyPr>
          <a:lstStyle/>
          <a:p>
            <a:r>
              <a:rPr lang="en-US" dirty="0"/>
              <a:t>Businesses with Gross Receipts of less than </a:t>
            </a:r>
            <a:r>
              <a:rPr lang="en-US" b="1" u="sng" dirty="0"/>
              <a:t>$1mm</a:t>
            </a:r>
          </a:p>
          <a:p>
            <a:pPr lvl="1"/>
            <a:r>
              <a:rPr lang="en-US" dirty="0"/>
              <a:t>RG Fee reduction (approximately 50%) depending on Business Activity</a:t>
            </a:r>
          </a:p>
          <a:p>
            <a:pPr marL="457200" lvl="1" indent="0">
              <a:buNone/>
            </a:pPr>
            <a:endParaRPr lang="en-US" dirty="0"/>
          </a:p>
          <a:p>
            <a:r>
              <a:rPr lang="en-US" dirty="0"/>
              <a:t>Businesses with Gross Receipts between </a:t>
            </a:r>
            <a:r>
              <a:rPr lang="en-US" b="1" u="sng" dirty="0"/>
              <a:t>$1mm-$1.5mm</a:t>
            </a:r>
          </a:p>
          <a:p>
            <a:pPr lvl="1"/>
            <a:r>
              <a:rPr lang="en-US" dirty="0"/>
              <a:t>RG Fee shall be $230 or $245 depending on the Businesses Activity </a:t>
            </a:r>
          </a:p>
          <a:p>
            <a:pPr marL="457200" lvl="1" indent="0">
              <a:buNone/>
            </a:pPr>
            <a:endParaRPr lang="en-US" dirty="0"/>
          </a:p>
          <a:p>
            <a:r>
              <a:rPr lang="en-US" dirty="0"/>
              <a:t>Businesses with Gross Receipts between </a:t>
            </a:r>
            <a:r>
              <a:rPr lang="en-US" b="1" u="sng" dirty="0"/>
              <a:t>$1.501mm-$2.0mm</a:t>
            </a:r>
          </a:p>
          <a:p>
            <a:pPr lvl="1"/>
            <a:r>
              <a:rPr lang="en-US" dirty="0"/>
              <a:t>RG Fee shall be $435 or $460 depending on the Businesses Activity*</a:t>
            </a:r>
          </a:p>
          <a:p>
            <a:pPr marL="457200" lvl="1" indent="0">
              <a:buNone/>
            </a:pPr>
            <a:endParaRPr lang="en-US" dirty="0"/>
          </a:p>
          <a:p>
            <a:pPr marL="457200" lvl="1" indent="0">
              <a:buNone/>
            </a:pPr>
            <a:r>
              <a:rPr lang="en-US" dirty="0"/>
              <a:t>*Certain Services, Retail Trade, Wholesale Trade</a:t>
            </a:r>
          </a:p>
          <a:p>
            <a:pPr marL="457200" lvl="1" indent="0">
              <a:buNone/>
            </a:pPr>
            <a:r>
              <a:rPr lang="en-US" dirty="0"/>
              <a:t>**Increase is Effective 2021-2022</a:t>
            </a:r>
          </a:p>
        </p:txBody>
      </p:sp>
    </p:spTree>
    <p:extLst>
      <p:ext uri="{BB962C8B-B14F-4D97-AF65-F5344CB8AC3E}">
        <p14:creationId xmlns:p14="http://schemas.microsoft.com/office/powerpoint/2010/main" val="22789847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3970</TotalTime>
  <Words>1314</Words>
  <Application>Microsoft Office PowerPoint</Application>
  <PresentationFormat>Widescreen</PresentationFormat>
  <Paragraphs>235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Calibri Light (Headings)</vt:lpstr>
      <vt:lpstr>Office Theme</vt:lpstr>
      <vt:lpstr>Proposition F Changes – 2021-2022</vt:lpstr>
      <vt:lpstr>Prop F - High Level Changes (Effective 2021)</vt:lpstr>
      <vt:lpstr>Small Business Exemption</vt:lpstr>
      <vt:lpstr>PowerPoint Presentation</vt:lpstr>
      <vt:lpstr>Post-Prop F (SMB Exemption + Payroll Impact)</vt:lpstr>
      <vt:lpstr>Modified Gross Receipts Tax Rates</vt:lpstr>
      <vt:lpstr>Modified Gross Receipts Tax Rates – Controller’s Verification</vt:lpstr>
      <vt:lpstr>Modified Gross Receipts Tax Rates Based on Business Activity</vt:lpstr>
      <vt:lpstr>Annual Business Registration Fee Changes</vt:lpstr>
      <vt:lpstr>Annual Business Registration Fee Breakdown – General Fee</vt:lpstr>
      <vt:lpstr>Annual Business Registration Fee Breakdown – Retail, Wholesale Trade, and Certain Services</vt:lpstr>
      <vt:lpstr>PowerPoint Presentation</vt:lpstr>
      <vt:lpstr>PowerPoint Presentation</vt:lpstr>
      <vt:lpstr>Revision of Quarterly Payments of GR and AOT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Wu, Aaron (TTX)</dc:creator>
  <cp:lastModifiedBy>Manke, Eric (TTX)</cp:lastModifiedBy>
  <cp:revision>49</cp:revision>
  <dcterms:created xsi:type="dcterms:W3CDTF">2020-12-09T20:07:28Z</dcterms:created>
  <dcterms:modified xsi:type="dcterms:W3CDTF">2021-03-16T20:42:32Z</dcterms:modified>
</cp:coreProperties>
</file>